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9144000" cy="5143500" type="screen16x9"/>
  <p:notesSz cx="6858000" cy="9144000"/>
  <p:embeddedFontLst>
    <p:embeddedFont>
      <p:font typeface="Economica" panose="020B0604020202020204"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756"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04af03d1a1_0_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04af03d1a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4db713f6c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04db713f6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02fc284801_3_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02fc284801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highlight>
                  <a:srgbClr val="FFFFFF"/>
                </a:highlight>
                <a:latin typeface="Open Sans"/>
                <a:ea typeface="Open Sans"/>
                <a:cs typeface="Open Sans"/>
                <a:sym typeface="Open Sans"/>
              </a:rPr>
              <a:t>The malware itself malfunctioned due to an error the attackers had made in the code.</a:t>
            </a:r>
            <a:endParaRPr sz="1200">
              <a:solidFill>
                <a:schemeClr val="dk1"/>
              </a:solidFill>
              <a:highlight>
                <a:srgbClr val="FFFFFF"/>
              </a:highlight>
              <a:latin typeface="Open Sans"/>
              <a:ea typeface="Open Sans"/>
              <a:cs typeface="Open Sans"/>
              <a:sym typeface="Open Sans"/>
            </a:endParaRPr>
          </a:p>
          <a:p>
            <a:pPr marL="0" lvl="0" indent="0" algn="l" rtl="0">
              <a:lnSpc>
                <a:spcPct val="115000"/>
              </a:lnSpc>
              <a:spcBef>
                <a:spcPts val="1600"/>
              </a:spcBef>
              <a:spcAft>
                <a:spcPts val="1600"/>
              </a:spcAft>
              <a:buClr>
                <a:schemeClr val="dk1"/>
              </a:buClr>
              <a:buSzPts val="1100"/>
              <a:buFont typeface="Arial"/>
              <a:buNone/>
            </a:pPr>
            <a:r>
              <a:rPr lang="en" sz="1200">
                <a:solidFill>
                  <a:schemeClr val="dk1"/>
                </a:solidFill>
                <a:highlight>
                  <a:srgbClr val="FFFFFF"/>
                </a:highlight>
                <a:latin typeface="Open Sans"/>
                <a:ea typeface="Open Sans"/>
                <a:cs typeface="Open Sans"/>
                <a:sym typeface="Open Sans"/>
              </a:rPr>
              <a:t>An especially alarming aspect of the attack is that it struck Schneider’s Triconex controllers</a:t>
            </a:r>
            <a:endParaRPr sz="1200">
              <a:solidFill>
                <a:schemeClr val="dk1"/>
              </a:solidFill>
              <a:highlight>
                <a:srgbClr val="FFFFFF"/>
              </a:highlight>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02fc284801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02fc28480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rgbClr val="111111"/>
                </a:solidFill>
                <a:highlight>
                  <a:srgbClr val="FFFFFF"/>
                </a:highlight>
                <a:latin typeface="Montserrat"/>
                <a:ea typeface="Montserrat"/>
                <a:cs typeface="Montserrat"/>
                <a:sym typeface="Montserrat"/>
              </a:rPr>
              <a:t>Investigators say they are concerned that the Triconex controllers are used in about 18,000 plants around the world, including nuclear and water treatment facilities, oil and gas refineries, and chemical plants. Triconex was supposed to be isolated from remote configuration, and although researchers believe the attack was not an inside job, they have not revealed how the system was infiltrated.</a:t>
            </a:r>
            <a:endParaRPr sz="1200">
              <a:solidFill>
                <a:srgbClr val="111111"/>
              </a:solidFill>
              <a:highlight>
                <a:srgbClr val="FFFFFF"/>
              </a:highlight>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rgbClr val="111111"/>
                </a:solidFill>
                <a:highlight>
                  <a:srgbClr val="FFFFFF"/>
                </a:highlight>
                <a:latin typeface="Montserrat"/>
                <a:ea typeface="Montserrat"/>
                <a:cs typeface="Montserrat"/>
                <a:sym typeface="Montserrat"/>
              </a:rPr>
              <a:t>Investigators say they are concerned that the Triconex controllers are used in about 18,000 plants around the world, including nuclear and water treatment facilities, oil and gas refineries, and chemical plants. Triconex was supposed to be isolated from remote configuration, and although researchers believe the attack was not an inside job, they have not revealed how the system was infiltrated.</a:t>
            </a:r>
            <a:endParaRPr sz="1200">
              <a:solidFill>
                <a:srgbClr val="111111"/>
              </a:solidFill>
              <a:highlight>
                <a:srgbClr val="FFFFFF"/>
              </a:highlight>
              <a:latin typeface="Montserrat"/>
              <a:ea typeface="Montserrat"/>
              <a:cs typeface="Montserrat"/>
              <a:sym typeface="Montserrat"/>
            </a:endParaRPr>
          </a:p>
          <a:p>
            <a:pPr marL="0" lvl="0" indent="0" algn="l" rtl="0">
              <a:spcBef>
                <a:spcPts val="12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cfb47048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cfb470488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cfb470488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cfb4704883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cfb470488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cfb4704883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cfb4704883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cfb4704883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100"/>
              <a:buNone/>
            </a:pPr>
            <a:endParaRPr sz="10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04af03d1a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04af03d1a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04af03d1a1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04af03d1a1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04af03d1a1_0_8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04af03d1a1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04af03d1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04af03d1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2fc284801_3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02fc284801_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04af03d1a1_0_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04af03d1a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c6f8954bc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c6f8954bc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033fd0d176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033fd0d1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33fd0d176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033fd0d17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6f8954bc_0_1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c6f8954bc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Open Sans"/>
                <a:ea typeface="Open Sans"/>
                <a:cs typeface="Open Sans"/>
                <a:sym typeface="Open Sans"/>
              </a:rPr>
              <a:t>Low sophistication: the attacker didn’t know that the system would have shut down anyway because the system would have automatically detected the dangerous levels of lye</a:t>
            </a:r>
            <a:endParaRPr sz="10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33fd0d176_0_5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33fd0d17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chemeClr val="dk1"/>
                </a:solidFill>
                <a:latin typeface="Open Sans"/>
                <a:ea typeface="Open Sans"/>
                <a:cs typeface="Open Sans"/>
                <a:sym typeface="Open Sans"/>
              </a:rPr>
              <a:t>“Any facility where human lives are at risk, particularly so many, should monitor the industrial control process using artificial intelligence and anomaly detection to monitor, alert and stop anomalies within the process that aren’t a part of regular operations”</a:t>
            </a:r>
            <a:endParaRPr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4db713f6c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4db713f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www.gartner.com/en/newsroom/press-releases/2021-07-21-gartner-predicts-by-2025-cyber-attackers-will-have-we"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hyperlink" Target="https://www.automotiveworld.com/articles/autonomous-cars-low-on-a-hackers-hit-list-for-now/" TargetMode="External"/><Relationship Id="rId4" Type="http://schemas.openxmlformats.org/officeDocument/2006/relationships/hyperlink" Target="https://www.tripwire.com/state-of-security/featured/critical-infrastructure-addressing-cyber-threats-importance-of-prevention/"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hyperlink" Target="https://www.nytimes.com/2018/03/15/technology/saudi-arabia-hacks-cyberattacks.html" TargetMode="External"/><Relationship Id="rId13" Type="http://schemas.openxmlformats.org/officeDocument/2006/relationships/hyperlink" Target="https://www.techrepublic.com/article/how-ai-enhanced-malware-poses-a-threat-to-your-organization/" TargetMode="External"/><Relationship Id="rId3" Type="http://schemas.openxmlformats.org/officeDocument/2006/relationships/hyperlink" Target="https://www.gartner.com/en/newsroom/press-releases/2021-07-21-gartner-predicts-by-2025-cyber-attackers-will-have-we" TargetMode="External"/><Relationship Id="rId7" Type="http://schemas.openxmlformats.org/officeDocument/2006/relationships/hyperlink" Target="https://www.cyberscoop.com/trisis-ics-malware-saudi-arabia/" TargetMode="External"/><Relationship Id="rId12" Type="http://schemas.openxmlformats.org/officeDocument/2006/relationships/hyperlink" Target="https://en.wikipedia.org/wiki/Triton_(malware)"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www.itp.net/security/616795-cyber-attack-on-saudi-plant-designed-to-cause-explosion" TargetMode="External"/><Relationship Id="rId11" Type="http://schemas.openxmlformats.org/officeDocument/2006/relationships/hyperlink" Target="https://fossbytes.com/hacking-techniques/" TargetMode="External"/><Relationship Id="rId5" Type="http://schemas.openxmlformats.org/officeDocument/2006/relationships/hyperlink" Target="https://www.automotiveworld.com/articles/autonomous-cars-low-on-a-hackers-hit-list-for-now/" TargetMode="External"/><Relationship Id="rId10" Type="http://schemas.openxmlformats.org/officeDocument/2006/relationships/hyperlink" Target="https://www.nytimes.com/2018/10/23/us/politics/russian-hackers-saudi-chemical-plant.html" TargetMode="External"/><Relationship Id="rId4" Type="http://schemas.openxmlformats.org/officeDocument/2006/relationships/hyperlink" Target="https://www.tripwire.com/state-of-security/featured/critical-infrastructure-addressing-cyber-threats-importance-of-prevention/" TargetMode="External"/><Relationship Id="rId9" Type="http://schemas.openxmlformats.org/officeDocument/2006/relationships/hyperlink" Target="https://www.independent.co.uk/news/long_reads/cyber-warfare-saudi-arabia-petrochemical-security-america-a8258636.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265500" y="256200"/>
            <a:ext cx="4045200" cy="87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Killware</a:t>
            </a:r>
            <a:endParaRPr/>
          </a:p>
        </p:txBody>
      </p:sp>
      <p:sp>
        <p:nvSpPr>
          <p:cNvPr id="69" name="Google Shape;69;p14"/>
          <p:cNvSpPr txBox="1">
            <a:spLocks noGrp="1"/>
          </p:cNvSpPr>
          <p:nvPr>
            <p:ph type="body" idx="2"/>
          </p:nvPr>
        </p:nvSpPr>
        <p:spPr>
          <a:xfrm>
            <a:off x="4974200" y="1280750"/>
            <a:ext cx="3877800" cy="30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a:latin typeface="Economica"/>
                <a:ea typeface="Economica"/>
                <a:cs typeface="Economica"/>
                <a:sym typeface="Economica"/>
              </a:rPr>
              <a:t>IST 623</a:t>
            </a:r>
            <a:endParaRPr sz="2800" b="1">
              <a:latin typeface="Economica"/>
              <a:ea typeface="Economica"/>
              <a:cs typeface="Economica"/>
              <a:sym typeface="Economica"/>
            </a:endParaRPr>
          </a:p>
          <a:p>
            <a:pPr marL="0" lvl="0" indent="0" algn="ctr" rtl="0">
              <a:spcBef>
                <a:spcPts val="0"/>
              </a:spcBef>
              <a:spcAft>
                <a:spcPts val="0"/>
              </a:spcAft>
              <a:buNone/>
            </a:pPr>
            <a:r>
              <a:rPr lang="en" sz="2800" b="1">
                <a:latin typeface="Economica"/>
                <a:ea typeface="Economica"/>
                <a:cs typeface="Economica"/>
                <a:sym typeface="Economica"/>
              </a:rPr>
              <a:t>December 8th, 2021</a:t>
            </a:r>
            <a:endParaRPr sz="2800" b="1">
              <a:latin typeface="Economica"/>
              <a:ea typeface="Economica"/>
              <a:cs typeface="Economica"/>
              <a:sym typeface="Economica"/>
            </a:endParaRPr>
          </a:p>
          <a:p>
            <a:pPr marL="0" lvl="0" indent="0" algn="ctr" rtl="0">
              <a:spcBef>
                <a:spcPts val="0"/>
              </a:spcBef>
              <a:spcAft>
                <a:spcPts val="0"/>
              </a:spcAft>
              <a:buNone/>
            </a:pPr>
            <a:r>
              <a:rPr lang="en" sz="2800" b="1">
                <a:latin typeface="Economica"/>
                <a:ea typeface="Economica"/>
                <a:cs typeface="Economica"/>
                <a:sym typeface="Economica"/>
              </a:rPr>
              <a:t>Group 5 Presentation</a:t>
            </a:r>
            <a:endParaRPr sz="2800" b="1">
              <a:latin typeface="Economica"/>
              <a:ea typeface="Economica"/>
              <a:cs typeface="Economica"/>
              <a:sym typeface="Economica"/>
            </a:endParaRPr>
          </a:p>
          <a:p>
            <a:pPr marL="457200" lvl="0" indent="457200" algn="l" rtl="0">
              <a:spcBef>
                <a:spcPts val="0"/>
              </a:spcBef>
              <a:spcAft>
                <a:spcPts val="0"/>
              </a:spcAft>
              <a:buNone/>
            </a:pPr>
            <a:r>
              <a:rPr lang="en" sz="2800" b="1">
                <a:latin typeface="Economica"/>
                <a:ea typeface="Economica"/>
                <a:cs typeface="Economica"/>
                <a:sym typeface="Economica"/>
              </a:rPr>
              <a:t>Noah 	  Glory</a:t>
            </a:r>
            <a:endParaRPr sz="2800" b="1">
              <a:latin typeface="Economica"/>
              <a:ea typeface="Economica"/>
              <a:cs typeface="Economica"/>
              <a:sym typeface="Economica"/>
            </a:endParaRPr>
          </a:p>
          <a:p>
            <a:pPr marL="457200" lvl="0" indent="0" algn="l" rtl="0">
              <a:spcBef>
                <a:spcPts val="0"/>
              </a:spcBef>
              <a:spcAft>
                <a:spcPts val="0"/>
              </a:spcAft>
              <a:buNone/>
            </a:pPr>
            <a:r>
              <a:rPr lang="en" sz="2800" b="1">
                <a:latin typeface="Economica"/>
                <a:ea typeface="Economica"/>
                <a:cs typeface="Economica"/>
                <a:sym typeface="Economica"/>
              </a:rPr>
              <a:t>   	Cassie   Charles</a:t>
            </a:r>
            <a:endParaRPr sz="2800" b="1">
              <a:latin typeface="Economica"/>
              <a:ea typeface="Economica"/>
              <a:cs typeface="Economica"/>
              <a:sym typeface="Economica"/>
            </a:endParaRPr>
          </a:p>
          <a:p>
            <a:pPr marL="0" lvl="0" indent="0" algn="l" rtl="0">
              <a:spcBef>
                <a:spcPts val="0"/>
              </a:spcBef>
              <a:spcAft>
                <a:spcPts val="0"/>
              </a:spcAft>
              <a:buNone/>
            </a:pPr>
            <a:endParaRPr sz="2100" b="1"/>
          </a:p>
        </p:txBody>
      </p:sp>
      <p:pic>
        <p:nvPicPr>
          <p:cNvPr id="70" name="Google Shape;70;p14"/>
          <p:cNvPicPr preferRelativeResize="0"/>
          <p:nvPr/>
        </p:nvPicPr>
        <p:blipFill>
          <a:blip r:embed="rId3">
            <a:alphaModFix/>
          </a:blip>
          <a:stretch>
            <a:fillRect/>
          </a:stretch>
        </p:blipFill>
        <p:spPr>
          <a:xfrm>
            <a:off x="265500" y="1280700"/>
            <a:ext cx="4045200" cy="3089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162" name="Google Shape;162;p23"/>
          <p:cNvGrpSpPr/>
          <p:nvPr/>
        </p:nvGrpSpPr>
        <p:grpSpPr>
          <a:xfrm>
            <a:off x="4571977" y="1337403"/>
            <a:ext cx="4394277" cy="3595079"/>
            <a:chOff x="3230400" y="1568589"/>
            <a:chExt cx="2683200" cy="3086700"/>
          </a:xfrm>
        </p:grpSpPr>
        <p:sp>
          <p:nvSpPr>
            <p:cNvPr id="163" name="Google Shape;163;p23"/>
            <p:cNvSpPr/>
            <p:nvPr/>
          </p:nvSpPr>
          <p:spPr>
            <a:xfrm>
              <a:off x="3230400"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txBox="1"/>
            <p:nvPr/>
          </p:nvSpPr>
          <p:spPr>
            <a:xfrm>
              <a:off x="3230400" y="1568600"/>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23"/>
          <p:cNvSpPr txBox="1">
            <a:spLocks noGrp="1"/>
          </p:cNvSpPr>
          <p:nvPr>
            <p:ph type="body" idx="4294967295"/>
          </p:nvPr>
        </p:nvSpPr>
        <p:spPr>
          <a:xfrm>
            <a:off x="4779450" y="1831100"/>
            <a:ext cx="4087500" cy="31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t>A multi-part, ICS-tailored malware affected the industrial control systems.</a:t>
            </a:r>
            <a:endParaRPr sz="1400" b="1"/>
          </a:p>
          <a:p>
            <a:pPr marL="0" lvl="0" indent="0" algn="l" rtl="0">
              <a:spcBef>
                <a:spcPts val="800"/>
              </a:spcBef>
              <a:spcAft>
                <a:spcPts val="0"/>
              </a:spcAft>
              <a:buClr>
                <a:schemeClr val="dk1"/>
              </a:buClr>
              <a:buSzPts val="1100"/>
              <a:buFont typeface="Arial"/>
              <a:buNone/>
            </a:pPr>
            <a:r>
              <a:rPr lang="en" sz="1400"/>
              <a:t>Triton, or “Trisis”,  malware was found in the file.</a:t>
            </a:r>
            <a:endParaRPr sz="1400"/>
          </a:p>
          <a:p>
            <a:pPr marL="0" lvl="0" indent="0" algn="l" rtl="0">
              <a:spcBef>
                <a:spcPts val="800"/>
              </a:spcBef>
              <a:spcAft>
                <a:spcPts val="0"/>
              </a:spcAft>
              <a:buClr>
                <a:schemeClr val="dk1"/>
              </a:buClr>
              <a:buSzPts val="1100"/>
              <a:buFont typeface="Arial"/>
              <a:buNone/>
            </a:pPr>
            <a:r>
              <a:rPr lang="en" sz="1400"/>
              <a:t>It was intended to cause the machinery to operate outside of its normal parameters until it suffered severe damage. </a:t>
            </a:r>
            <a:endParaRPr sz="1400"/>
          </a:p>
          <a:p>
            <a:pPr marL="0" lvl="0" indent="0" algn="l" rtl="0">
              <a:spcBef>
                <a:spcPts val="800"/>
              </a:spcBef>
              <a:spcAft>
                <a:spcPts val="800"/>
              </a:spcAft>
              <a:buClr>
                <a:schemeClr val="dk1"/>
              </a:buClr>
              <a:buSzPts val="1100"/>
              <a:buFont typeface="Arial"/>
              <a:buNone/>
            </a:pPr>
            <a:endParaRPr sz="1400" b="1"/>
          </a:p>
        </p:txBody>
      </p:sp>
      <p:sp>
        <p:nvSpPr>
          <p:cNvPr id="166" name="Google Shape;166;p2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 Happened?</a:t>
            </a:r>
            <a:endParaRPr/>
          </a:p>
        </p:txBody>
      </p:sp>
      <p:cxnSp>
        <p:nvCxnSpPr>
          <p:cNvPr id="167" name="Google Shape;167;p23"/>
          <p:cNvCxnSpPr/>
          <p:nvPr/>
        </p:nvCxnSpPr>
        <p:spPr>
          <a:xfrm>
            <a:off x="4364550" y="1242375"/>
            <a:ext cx="414900" cy="0"/>
          </a:xfrm>
          <a:prstGeom prst="straightConnector1">
            <a:avLst/>
          </a:prstGeom>
          <a:noFill/>
          <a:ln w="28575" cap="flat" cmpd="sng">
            <a:solidFill>
              <a:schemeClr val="lt2"/>
            </a:solidFill>
            <a:prstDash val="solid"/>
            <a:round/>
            <a:headEnd type="none" w="sm" len="sm"/>
            <a:tailEnd type="none" w="sm" len="sm"/>
          </a:ln>
        </p:spPr>
      </p:cxnSp>
      <p:sp>
        <p:nvSpPr>
          <p:cNvPr id="168" name="Google Shape;168;p23"/>
          <p:cNvSpPr txBox="1">
            <a:spLocks noGrp="1"/>
          </p:cNvSpPr>
          <p:nvPr>
            <p:ph type="body" idx="4294967295"/>
          </p:nvPr>
        </p:nvSpPr>
        <p:spPr>
          <a:xfrm>
            <a:off x="5526963" y="1337400"/>
            <a:ext cx="24843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Triton Malware</a:t>
            </a:r>
            <a:endParaRPr>
              <a:solidFill>
                <a:schemeClr val="lt1"/>
              </a:solidFill>
            </a:endParaRPr>
          </a:p>
        </p:txBody>
      </p:sp>
      <p:sp>
        <p:nvSpPr>
          <p:cNvPr id="169" name="Google Shape;169;p23"/>
          <p:cNvSpPr txBox="1">
            <a:spLocks noGrp="1"/>
          </p:cNvSpPr>
          <p:nvPr>
            <p:ph type="body" idx="4294967295"/>
          </p:nvPr>
        </p:nvSpPr>
        <p:spPr>
          <a:xfrm>
            <a:off x="526525" y="1562875"/>
            <a:ext cx="24843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Triton Malware</a:t>
            </a:r>
            <a:endParaRPr>
              <a:solidFill>
                <a:schemeClr val="lt1"/>
              </a:solidFill>
            </a:endParaRPr>
          </a:p>
        </p:txBody>
      </p:sp>
      <p:grpSp>
        <p:nvGrpSpPr>
          <p:cNvPr id="170" name="Google Shape;170;p23"/>
          <p:cNvGrpSpPr/>
          <p:nvPr/>
        </p:nvGrpSpPr>
        <p:grpSpPr>
          <a:xfrm>
            <a:off x="251154" y="1337500"/>
            <a:ext cx="4238383" cy="3595079"/>
            <a:chOff x="3230400" y="1568589"/>
            <a:chExt cx="2683200" cy="3086700"/>
          </a:xfrm>
        </p:grpSpPr>
        <p:sp>
          <p:nvSpPr>
            <p:cNvPr id="171" name="Google Shape;171;p23"/>
            <p:cNvSpPr/>
            <p:nvPr/>
          </p:nvSpPr>
          <p:spPr>
            <a:xfrm>
              <a:off x="3230400"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txBox="1"/>
            <p:nvPr/>
          </p:nvSpPr>
          <p:spPr>
            <a:xfrm>
              <a:off x="3230400" y="1568600"/>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800">
                  <a:solidFill>
                    <a:schemeClr val="lt1"/>
                  </a:solidFill>
                  <a:latin typeface="Open Sans"/>
                  <a:ea typeface="Open Sans"/>
                  <a:cs typeface="Open Sans"/>
                  <a:sym typeface="Open Sans"/>
                </a:rPr>
                <a:t>Detection</a:t>
              </a:r>
              <a:endParaRPr/>
            </a:p>
          </p:txBody>
        </p:sp>
      </p:grpSp>
      <p:sp>
        <p:nvSpPr>
          <p:cNvPr id="173" name="Google Shape;173;p23"/>
          <p:cNvSpPr txBox="1">
            <a:spLocks noGrp="1"/>
          </p:cNvSpPr>
          <p:nvPr>
            <p:ph type="body" idx="4294967295"/>
          </p:nvPr>
        </p:nvSpPr>
        <p:spPr>
          <a:xfrm>
            <a:off x="326625" y="1831225"/>
            <a:ext cx="4087500" cy="31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t>The industrial equipment randomly shuts down.</a:t>
            </a:r>
            <a:endParaRPr sz="1400" b="1"/>
          </a:p>
          <a:p>
            <a:pPr marL="0" lvl="0" indent="0" algn="l" rtl="0">
              <a:spcBef>
                <a:spcPts val="800"/>
              </a:spcBef>
              <a:spcAft>
                <a:spcPts val="0"/>
              </a:spcAft>
              <a:buClr>
                <a:schemeClr val="dk1"/>
              </a:buClr>
              <a:buSzPts val="1100"/>
              <a:buFont typeface="Arial"/>
              <a:buNone/>
            </a:pPr>
            <a:r>
              <a:rPr lang="en" sz="1400"/>
              <a:t>The attack was detected in August 2017 by employees , when the machinery at the plant began randomly shutting down during working hours.</a:t>
            </a:r>
            <a:endParaRPr sz="1400"/>
          </a:p>
          <a:p>
            <a:pPr marL="0" lvl="0" indent="0" algn="l" rtl="0">
              <a:spcBef>
                <a:spcPts val="800"/>
              </a:spcBef>
              <a:spcAft>
                <a:spcPts val="0"/>
              </a:spcAft>
              <a:buClr>
                <a:schemeClr val="dk1"/>
              </a:buClr>
              <a:buSzPts val="1100"/>
              <a:buFont typeface="Arial"/>
              <a:buNone/>
            </a:pPr>
            <a:r>
              <a:rPr lang="en" sz="1400"/>
              <a:t>This forces the entire facility to halt operations, causing immediate financial loss.</a:t>
            </a:r>
            <a:endParaRPr sz="1400"/>
          </a:p>
          <a:p>
            <a:pPr marL="0" lvl="0" indent="0" algn="l" rtl="0">
              <a:spcBef>
                <a:spcPts val="800"/>
              </a:spcBef>
              <a:spcAft>
                <a:spcPts val="0"/>
              </a:spcAft>
              <a:buClr>
                <a:schemeClr val="dk1"/>
              </a:buClr>
              <a:buSzPts val="1100"/>
              <a:buFont typeface="Arial"/>
              <a:buNone/>
            </a:pPr>
            <a:r>
              <a:rPr lang="en" sz="1400"/>
              <a:t>The shutdowns were traced to a file disguised a folder from Schneider Electric, the technology supplier for the plant.</a:t>
            </a:r>
            <a:endParaRPr sz="1400"/>
          </a:p>
          <a:p>
            <a:pPr marL="0" lvl="0" indent="0" algn="l" rtl="0">
              <a:spcBef>
                <a:spcPts val="800"/>
              </a:spcBef>
              <a:spcAft>
                <a:spcPts val="800"/>
              </a:spcAft>
              <a:buClr>
                <a:schemeClr val="dk1"/>
              </a:buClr>
              <a:buSzPts val="1100"/>
              <a:buFont typeface="Arial"/>
              <a:buNone/>
            </a:pPr>
            <a:endParaRPr sz="14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4"/>
          <p:cNvSpPr txBox="1">
            <a:spLocks noGrp="1"/>
          </p:cNvSpPr>
          <p:nvPr>
            <p:ph type="body" idx="4294967295"/>
          </p:nvPr>
        </p:nvSpPr>
        <p:spPr>
          <a:xfrm>
            <a:off x="0" y="1815600"/>
            <a:ext cx="4213800" cy="332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highlight>
                  <a:srgbClr val="FFFFFF"/>
                </a:highlight>
              </a:rPr>
              <a:t>The time and resources deployed to develop the malware were extensive.</a:t>
            </a:r>
            <a:endParaRPr sz="1300">
              <a:highlight>
                <a:srgbClr val="FFFFFF"/>
              </a:highlight>
            </a:endParaRPr>
          </a:p>
          <a:p>
            <a:pPr marL="0" lvl="0" indent="0" algn="ctr" rtl="0">
              <a:spcBef>
                <a:spcPts val="1600"/>
              </a:spcBef>
              <a:spcAft>
                <a:spcPts val="0"/>
              </a:spcAft>
              <a:buNone/>
            </a:pPr>
            <a:r>
              <a:rPr lang="en" sz="1300">
                <a:highlight>
                  <a:srgbClr val="FFFFFF"/>
                </a:highlight>
              </a:rPr>
              <a:t>The component malware appears to have been custom-coded, with many of the coding indicators never having been seen before or used by any known hacking group. </a:t>
            </a:r>
            <a:endParaRPr sz="1300">
              <a:highlight>
                <a:srgbClr val="FFFFFF"/>
              </a:highlight>
            </a:endParaRPr>
          </a:p>
          <a:p>
            <a:pPr marL="0" lvl="0" indent="0" algn="ctr" rtl="0">
              <a:spcBef>
                <a:spcPts val="1600"/>
              </a:spcBef>
              <a:spcAft>
                <a:spcPts val="0"/>
              </a:spcAft>
              <a:buNone/>
            </a:pPr>
            <a:r>
              <a:rPr lang="en" sz="1300">
                <a:highlight>
                  <a:srgbClr val="FFFFFF"/>
                </a:highlight>
              </a:rPr>
              <a:t>Level of advanced technique points to a nation state being behind it.</a:t>
            </a:r>
            <a:endParaRPr sz="1300">
              <a:highlight>
                <a:srgbClr val="FFFFFF"/>
              </a:highlight>
            </a:endParaRPr>
          </a:p>
          <a:p>
            <a:pPr marL="0" lvl="0" indent="0" algn="l" rtl="0">
              <a:spcBef>
                <a:spcPts val="1600"/>
              </a:spcBef>
              <a:spcAft>
                <a:spcPts val="1600"/>
              </a:spcAft>
              <a:buClr>
                <a:schemeClr val="dk1"/>
              </a:buClr>
              <a:buSzPts val="1100"/>
              <a:buFont typeface="Arial"/>
              <a:buNone/>
            </a:pPr>
            <a:endParaRPr sz="1200">
              <a:highlight>
                <a:srgbClr val="FFFFFF"/>
              </a:highlight>
              <a:latin typeface="Montserrat"/>
              <a:ea typeface="Montserrat"/>
              <a:cs typeface="Montserrat"/>
              <a:sym typeface="Montserrat"/>
            </a:endParaRPr>
          </a:p>
        </p:txBody>
      </p:sp>
      <p:sp>
        <p:nvSpPr>
          <p:cNvPr id="179" name="Google Shape;179;p24"/>
          <p:cNvSpPr txBox="1">
            <a:spLocks noGrp="1"/>
          </p:cNvSpPr>
          <p:nvPr>
            <p:ph type="body" idx="4294967295"/>
          </p:nvPr>
        </p:nvSpPr>
        <p:spPr>
          <a:xfrm>
            <a:off x="4618450" y="1853350"/>
            <a:ext cx="4213800" cy="32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t>Schneider’s Triconex controllers </a:t>
            </a:r>
            <a:r>
              <a:rPr lang="en" sz="1300">
                <a:highlight>
                  <a:srgbClr val="FFFFFF"/>
                </a:highlight>
              </a:rPr>
              <a:t>which ensure safe and regulated functions such as temperatures, voltage, and pressure.</a:t>
            </a:r>
            <a:endParaRPr sz="1300">
              <a:highlight>
                <a:srgbClr val="FFFFFF"/>
              </a:highlight>
            </a:endParaRPr>
          </a:p>
          <a:p>
            <a:pPr marL="0" lvl="0" indent="0" algn="ctr" rtl="0">
              <a:spcBef>
                <a:spcPts val="1600"/>
              </a:spcBef>
              <a:spcAft>
                <a:spcPts val="0"/>
              </a:spcAft>
              <a:buNone/>
            </a:pPr>
            <a:r>
              <a:rPr lang="en" sz="1300">
                <a:highlight>
                  <a:srgbClr val="FFFFFF"/>
                </a:highlight>
              </a:rPr>
              <a:t>Triconex controllers are used in about 18,000 industrial sites globally.</a:t>
            </a:r>
            <a:endParaRPr sz="1300">
              <a:highlight>
                <a:srgbClr val="FFFFFF"/>
              </a:highlight>
            </a:endParaRPr>
          </a:p>
          <a:p>
            <a:pPr marL="0" lvl="0" indent="0" algn="ctr" rtl="0">
              <a:spcBef>
                <a:spcPts val="1600"/>
              </a:spcBef>
              <a:spcAft>
                <a:spcPts val="0"/>
              </a:spcAft>
              <a:buNone/>
            </a:pPr>
            <a:r>
              <a:rPr lang="en" sz="1300">
                <a:highlight>
                  <a:srgbClr val="FFFFFF"/>
                </a:highlight>
              </a:rPr>
              <a:t>The Triconex system was previously viewed as one that required physical presence to access, known as a “lock and key operation.”</a:t>
            </a:r>
            <a:endParaRPr sz="1300">
              <a:highlight>
                <a:srgbClr val="FFFFFF"/>
              </a:highlight>
            </a:endParaRPr>
          </a:p>
          <a:p>
            <a:pPr marL="0" lvl="0" indent="0" algn="ctr" rtl="0">
              <a:spcBef>
                <a:spcPts val="1600"/>
              </a:spcBef>
              <a:spcAft>
                <a:spcPts val="0"/>
              </a:spcAft>
              <a:buNone/>
            </a:pPr>
            <a:r>
              <a:rPr lang="en" sz="1300">
                <a:highlight>
                  <a:srgbClr val="FFFFFF"/>
                </a:highlight>
              </a:rPr>
              <a:t>the Triconex systems had not been the victim of a remote attack.</a:t>
            </a:r>
            <a:endParaRPr sz="1300">
              <a:highlight>
                <a:srgbClr val="FFFFFF"/>
              </a:highlight>
            </a:endParaRPr>
          </a:p>
          <a:p>
            <a:pPr marL="0" lvl="0" indent="0" algn="ctr" rtl="0">
              <a:spcBef>
                <a:spcPts val="1600"/>
              </a:spcBef>
              <a:spcAft>
                <a:spcPts val="1600"/>
              </a:spcAft>
              <a:buNone/>
            </a:pPr>
            <a:endParaRPr sz="1200">
              <a:highlight>
                <a:srgbClr val="FFFFFF"/>
              </a:highlight>
              <a:latin typeface="Montserrat"/>
              <a:ea typeface="Montserrat"/>
              <a:cs typeface="Montserrat"/>
              <a:sym typeface="Montserrat"/>
            </a:endParaRPr>
          </a:p>
        </p:txBody>
      </p:sp>
      <p:sp>
        <p:nvSpPr>
          <p:cNvPr id="180" name="Google Shape;180;p24"/>
          <p:cNvSpPr txBox="1">
            <a:spLocks noGrp="1"/>
          </p:cNvSpPr>
          <p:nvPr>
            <p:ph type="body" idx="4294967295"/>
          </p:nvPr>
        </p:nvSpPr>
        <p:spPr>
          <a:xfrm>
            <a:off x="3" y="1331850"/>
            <a:ext cx="42138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High  Sophistication</a:t>
            </a:r>
            <a:endParaRPr/>
          </a:p>
        </p:txBody>
      </p:sp>
      <p:sp>
        <p:nvSpPr>
          <p:cNvPr id="181" name="Google Shape;181;p24"/>
          <p:cNvSpPr/>
          <p:nvPr/>
        </p:nvSpPr>
        <p:spPr>
          <a:xfrm>
            <a:off x="0" y="0"/>
            <a:ext cx="9161100" cy="116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4"/>
          <p:cNvSpPr txBox="1">
            <a:spLocks noGrp="1"/>
          </p:cNvSpPr>
          <p:nvPr>
            <p:ph type="title" idx="4294967295"/>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Technologies Involved</a:t>
            </a:r>
            <a:endParaRPr>
              <a:solidFill>
                <a:schemeClr val="lt1"/>
              </a:solidFill>
            </a:endParaRPr>
          </a:p>
        </p:txBody>
      </p:sp>
      <p:sp>
        <p:nvSpPr>
          <p:cNvPr id="183" name="Google Shape;183;p24"/>
          <p:cNvSpPr txBox="1">
            <a:spLocks noGrp="1"/>
          </p:cNvSpPr>
          <p:nvPr>
            <p:ph type="body" idx="4294967295"/>
          </p:nvPr>
        </p:nvSpPr>
        <p:spPr>
          <a:xfrm>
            <a:off x="4618324" y="1341650"/>
            <a:ext cx="42138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Safety Instrumented Systems (SIS)</a:t>
            </a:r>
            <a:endParaRPr/>
          </a:p>
        </p:txBody>
      </p:sp>
      <p:cxnSp>
        <p:nvCxnSpPr>
          <p:cNvPr id="184" name="Google Shape;184;p24"/>
          <p:cNvCxnSpPr/>
          <p:nvPr/>
        </p:nvCxnSpPr>
        <p:spPr>
          <a:xfrm rot="10800000" flipH="1">
            <a:off x="6115624" y="1768050"/>
            <a:ext cx="1219200" cy="5400"/>
          </a:xfrm>
          <a:prstGeom prst="straightConnector1">
            <a:avLst/>
          </a:prstGeom>
          <a:noFill/>
          <a:ln w="9525" cap="flat" cmpd="sng">
            <a:solidFill>
              <a:schemeClr val="dk1"/>
            </a:solidFill>
            <a:prstDash val="solid"/>
            <a:round/>
            <a:headEnd type="none" w="sm" len="sm"/>
            <a:tailEnd type="none" w="sm" len="sm"/>
          </a:ln>
        </p:spPr>
      </p:cxnSp>
      <p:cxnSp>
        <p:nvCxnSpPr>
          <p:cNvPr id="185" name="Google Shape;185;p24"/>
          <p:cNvCxnSpPr/>
          <p:nvPr/>
        </p:nvCxnSpPr>
        <p:spPr>
          <a:xfrm rot="10800000" flipH="1">
            <a:off x="1497299" y="1768050"/>
            <a:ext cx="1219200" cy="540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5"/>
          <p:cNvSpPr txBox="1">
            <a:spLocks noGrp="1"/>
          </p:cNvSpPr>
          <p:nvPr>
            <p:ph type="title"/>
          </p:nvPr>
        </p:nvSpPr>
        <p:spPr>
          <a:xfrm>
            <a:off x="3407475" y="0"/>
            <a:ext cx="51912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Outcome and Concerns</a:t>
            </a:r>
            <a:endParaRPr/>
          </a:p>
        </p:txBody>
      </p:sp>
      <p:sp>
        <p:nvSpPr>
          <p:cNvPr id="191" name="Google Shape;191;p25"/>
          <p:cNvSpPr txBox="1">
            <a:spLocks noGrp="1"/>
          </p:cNvSpPr>
          <p:nvPr>
            <p:ph type="body" idx="1"/>
          </p:nvPr>
        </p:nvSpPr>
        <p:spPr>
          <a:xfrm>
            <a:off x="3407475" y="1004100"/>
            <a:ext cx="5191200" cy="41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highlight>
                  <a:srgbClr val="FFFFFF"/>
                </a:highlight>
              </a:rPr>
              <a:t>Because the use of Triconex equipment is so pervasive around the world, there are concerns that attackers could repeat their actions in thousands of industrial locations around the world.</a:t>
            </a:r>
            <a:endParaRPr sz="1400">
              <a:highlight>
                <a:srgbClr val="FFFFFF"/>
              </a:highlight>
            </a:endParaRPr>
          </a:p>
          <a:p>
            <a:pPr marL="0" lvl="0" indent="0" algn="l" rtl="0">
              <a:spcBef>
                <a:spcPts val="1600"/>
              </a:spcBef>
              <a:spcAft>
                <a:spcPts val="0"/>
              </a:spcAft>
              <a:buNone/>
            </a:pPr>
            <a:r>
              <a:rPr lang="en" sz="1400">
                <a:highlight>
                  <a:srgbClr val="FFFFFF"/>
                </a:highlight>
              </a:rPr>
              <a:t>This time, the goal of the attackers was to cause an explosion, take human life, and wreak devastation on equipment.</a:t>
            </a:r>
            <a:endParaRPr sz="1400">
              <a:highlight>
                <a:srgbClr val="FFFFFF"/>
              </a:highlight>
            </a:endParaRPr>
          </a:p>
          <a:p>
            <a:pPr marL="0" lvl="0" indent="0" algn="l" rtl="0">
              <a:spcBef>
                <a:spcPts val="1600"/>
              </a:spcBef>
              <a:spcAft>
                <a:spcPts val="0"/>
              </a:spcAft>
              <a:buNone/>
            </a:pPr>
            <a:r>
              <a:rPr lang="en" sz="1400">
                <a:solidFill>
                  <a:srgbClr val="111111"/>
                </a:solidFill>
                <a:highlight>
                  <a:srgbClr val="FFFFFF"/>
                </a:highlight>
              </a:rPr>
              <a:t>The writers of the malware made a mistake in configuration of the code causing the attack to fail.</a:t>
            </a:r>
            <a:endParaRPr sz="1600">
              <a:highlight>
                <a:srgbClr val="FFFFFF"/>
              </a:highlight>
            </a:endParaRPr>
          </a:p>
          <a:p>
            <a:pPr marL="0" lvl="0" indent="0" algn="l" rtl="0">
              <a:spcBef>
                <a:spcPts val="1600"/>
              </a:spcBef>
              <a:spcAft>
                <a:spcPts val="0"/>
              </a:spcAft>
              <a:buNone/>
            </a:pPr>
            <a:r>
              <a:rPr lang="en" sz="1400">
                <a:highlight>
                  <a:srgbClr val="FFFFFF"/>
                </a:highlight>
              </a:rPr>
              <a:t>But given that the attackers have almost certainly fixed their code error by now, the world at large is still in peril from these kinds of attacks and ICS vulnerabilities remain abroad and in the U.S.</a:t>
            </a:r>
            <a:endParaRPr sz="1400">
              <a:highlight>
                <a:srgbClr val="FFFFFF"/>
              </a:highlight>
            </a:endParaRPr>
          </a:p>
          <a:p>
            <a:pPr marL="0" lvl="0" indent="0" algn="l" rtl="0">
              <a:spcBef>
                <a:spcPts val="1600"/>
              </a:spcBef>
              <a:spcAft>
                <a:spcPts val="1600"/>
              </a:spcAft>
              <a:buNone/>
            </a:pPr>
            <a:endParaRPr/>
          </a:p>
        </p:txBody>
      </p:sp>
      <p:pic>
        <p:nvPicPr>
          <p:cNvPr id="192" name="Google Shape;192;p25"/>
          <p:cNvPicPr preferRelativeResize="0"/>
          <p:nvPr/>
        </p:nvPicPr>
        <p:blipFill>
          <a:blip r:embed="rId3">
            <a:alphaModFix/>
          </a:blip>
          <a:stretch>
            <a:fillRect/>
          </a:stretch>
        </p:blipFill>
        <p:spPr>
          <a:xfrm>
            <a:off x="0" y="0"/>
            <a:ext cx="2924975" cy="1949975"/>
          </a:xfrm>
          <a:prstGeom prst="rect">
            <a:avLst/>
          </a:prstGeom>
          <a:noFill/>
          <a:ln>
            <a:noFill/>
          </a:ln>
        </p:spPr>
      </p:pic>
      <p:pic>
        <p:nvPicPr>
          <p:cNvPr id="193" name="Google Shape;193;p25"/>
          <p:cNvPicPr preferRelativeResize="0"/>
          <p:nvPr/>
        </p:nvPicPr>
        <p:blipFill>
          <a:blip r:embed="rId4">
            <a:alphaModFix/>
          </a:blip>
          <a:stretch>
            <a:fillRect/>
          </a:stretch>
        </p:blipFill>
        <p:spPr>
          <a:xfrm>
            <a:off x="-1425" y="3300925"/>
            <a:ext cx="2924975" cy="1842575"/>
          </a:xfrm>
          <a:prstGeom prst="rect">
            <a:avLst/>
          </a:prstGeom>
          <a:noFill/>
          <a:ln>
            <a:noFill/>
          </a:ln>
        </p:spPr>
      </p:pic>
      <p:pic>
        <p:nvPicPr>
          <p:cNvPr id="194" name="Google Shape;194;p25"/>
          <p:cNvPicPr preferRelativeResize="0"/>
          <p:nvPr/>
        </p:nvPicPr>
        <p:blipFill>
          <a:blip r:embed="rId5">
            <a:alphaModFix/>
          </a:blip>
          <a:stretch>
            <a:fillRect/>
          </a:stretch>
        </p:blipFill>
        <p:spPr>
          <a:xfrm>
            <a:off x="0" y="1949975"/>
            <a:ext cx="2924976" cy="1350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6"/>
          <p:cNvSpPr txBox="1">
            <a:spLocks noGrp="1"/>
          </p:cNvSpPr>
          <p:nvPr>
            <p:ph type="title"/>
          </p:nvPr>
        </p:nvSpPr>
        <p:spPr>
          <a:xfrm>
            <a:off x="265500" y="256200"/>
            <a:ext cx="4045200" cy="872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
              <a:t>It is a malice software</a:t>
            </a:r>
            <a:endParaRPr/>
          </a:p>
        </p:txBody>
      </p:sp>
      <p:sp>
        <p:nvSpPr>
          <p:cNvPr id="200" name="Google Shape;200;p26"/>
          <p:cNvSpPr txBox="1">
            <a:spLocks noGrp="1"/>
          </p:cNvSpPr>
          <p:nvPr>
            <p:ph type="subTitle" idx="1"/>
          </p:nvPr>
        </p:nvSpPr>
        <p:spPr>
          <a:xfrm>
            <a:off x="265500" y="1163645"/>
            <a:ext cx="4045200" cy="1048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Attempt to kill people or cause great harm to society</a:t>
            </a:r>
            <a:endParaRPr/>
          </a:p>
        </p:txBody>
      </p:sp>
      <p:sp>
        <p:nvSpPr>
          <p:cNvPr id="201" name="Google Shape;201;p26"/>
          <p:cNvSpPr txBox="1">
            <a:spLocks noGrp="1"/>
          </p:cNvSpPr>
          <p:nvPr>
            <p:ph type="body" idx="2"/>
          </p:nvPr>
        </p:nvSpPr>
        <p:spPr>
          <a:xfrm>
            <a:off x="4939500" y="724200"/>
            <a:ext cx="3987600" cy="3249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800"/>
              <a:buNone/>
            </a:pPr>
            <a:endParaRPr sz="2100" b="1"/>
          </a:p>
          <a:p>
            <a:pPr marL="0" lvl="0" indent="0" algn="l" rtl="0">
              <a:lnSpc>
                <a:spcPct val="115000"/>
              </a:lnSpc>
              <a:spcBef>
                <a:spcPts val="0"/>
              </a:spcBef>
              <a:spcAft>
                <a:spcPts val="0"/>
              </a:spcAft>
              <a:buSzPts val="1800"/>
              <a:buNone/>
            </a:pPr>
            <a:r>
              <a:rPr lang="en" sz="4000" b="1"/>
              <a:t>Killware Technologies</a:t>
            </a:r>
            <a:endParaRPr/>
          </a:p>
        </p:txBody>
      </p:sp>
      <p:pic>
        <p:nvPicPr>
          <p:cNvPr id="202" name="Google Shape;202;p26"/>
          <p:cNvPicPr preferRelativeResize="0"/>
          <p:nvPr/>
        </p:nvPicPr>
        <p:blipFill rotWithShape="1">
          <a:blip r:embed="rId3">
            <a:alphaModFix/>
          </a:blip>
          <a:srcRect/>
          <a:stretch/>
        </p:blipFill>
        <p:spPr>
          <a:xfrm>
            <a:off x="587900" y="2040150"/>
            <a:ext cx="3479974" cy="2849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grpSp>
        <p:nvGrpSpPr>
          <p:cNvPr id="207" name="Google Shape;207;p27"/>
          <p:cNvGrpSpPr/>
          <p:nvPr/>
        </p:nvGrpSpPr>
        <p:grpSpPr>
          <a:xfrm>
            <a:off x="3230400" y="1568589"/>
            <a:ext cx="2683200" cy="3086700"/>
            <a:chOff x="3230400" y="1568589"/>
            <a:chExt cx="2683200" cy="3086700"/>
          </a:xfrm>
        </p:grpSpPr>
        <p:sp>
          <p:nvSpPr>
            <p:cNvPr id="208" name="Google Shape;208;p27"/>
            <p:cNvSpPr/>
            <p:nvPr/>
          </p:nvSpPr>
          <p:spPr>
            <a:xfrm>
              <a:off x="3230400"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7"/>
            <p:cNvSpPr txBox="1"/>
            <p:nvPr/>
          </p:nvSpPr>
          <p:spPr>
            <a:xfrm>
              <a:off x="3230400" y="1568600"/>
              <a:ext cx="2683200" cy="411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0" name="Google Shape;210;p27"/>
          <p:cNvSpPr txBox="1">
            <a:spLocks noGrp="1"/>
          </p:cNvSpPr>
          <p:nvPr>
            <p:ph type="body" idx="4294967295"/>
          </p:nvPr>
        </p:nvSpPr>
        <p:spPr>
          <a:xfrm>
            <a:off x="6105400" y="2091277"/>
            <a:ext cx="2494500" cy="2563800"/>
          </a:xfrm>
          <a:prstGeom prst="rect">
            <a:avLst/>
          </a:prstGeom>
          <a:noFill/>
          <a:ln>
            <a:noFill/>
          </a:ln>
        </p:spPr>
        <p:txBody>
          <a:bodyPr spcFirstLastPara="1" wrap="square" lIns="91425" tIns="91425" rIns="91425" bIns="91425" anchor="t" anchorCtr="0">
            <a:noAutofit/>
          </a:bodyPr>
          <a:lstStyle/>
          <a:p>
            <a:pPr marL="285750" lvl="0" indent="-285750" algn="l" rtl="0">
              <a:lnSpc>
                <a:spcPct val="250000"/>
              </a:lnSpc>
              <a:spcBef>
                <a:spcPts val="0"/>
              </a:spcBef>
              <a:spcAft>
                <a:spcPts val="0"/>
              </a:spcAft>
              <a:buSzPts val="1800"/>
              <a:buChar char="●"/>
            </a:pPr>
            <a:r>
              <a:rPr lang="en" sz="1400" b="1"/>
              <a:t>Virus</a:t>
            </a:r>
            <a:endParaRPr/>
          </a:p>
          <a:p>
            <a:pPr marL="285750" lvl="0" indent="-285750" algn="l" rtl="0">
              <a:lnSpc>
                <a:spcPct val="250000"/>
              </a:lnSpc>
              <a:spcBef>
                <a:spcPts val="0"/>
              </a:spcBef>
              <a:spcAft>
                <a:spcPts val="0"/>
              </a:spcAft>
              <a:buSzPts val="1800"/>
              <a:buChar char="●"/>
            </a:pPr>
            <a:r>
              <a:rPr lang="en" sz="1400" b="1"/>
              <a:t>Trojan</a:t>
            </a:r>
            <a:endParaRPr/>
          </a:p>
          <a:p>
            <a:pPr marL="285750" lvl="0" indent="-285750" algn="l" rtl="0">
              <a:lnSpc>
                <a:spcPct val="250000"/>
              </a:lnSpc>
              <a:spcBef>
                <a:spcPts val="0"/>
              </a:spcBef>
              <a:spcAft>
                <a:spcPts val="0"/>
              </a:spcAft>
              <a:buSzPts val="1800"/>
              <a:buChar char="●"/>
            </a:pPr>
            <a:r>
              <a:rPr lang="en" sz="1400" b="1"/>
              <a:t>Waterhole attacks</a:t>
            </a:r>
            <a:endParaRPr/>
          </a:p>
        </p:txBody>
      </p:sp>
      <p:grpSp>
        <p:nvGrpSpPr>
          <p:cNvPr id="211" name="Google Shape;211;p27"/>
          <p:cNvGrpSpPr/>
          <p:nvPr/>
        </p:nvGrpSpPr>
        <p:grpSpPr>
          <a:xfrm>
            <a:off x="6022975" y="1568589"/>
            <a:ext cx="2685450" cy="3086700"/>
            <a:chOff x="6022975" y="1568589"/>
            <a:chExt cx="2685450" cy="3086700"/>
          </a:xfrm>
        </p:grpSpPr>
        <p:sp>
          <p:nvSpPr>
            <p:cNvPr id="212" name="Google Shape;212;p27"/>
            <p:cNvSpPr/>
            <p:nvPr/>
          </p:nvSpPr>
          <p:spPr>
            <a:xfrm>
              <a:off x="6022975"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7"/>
            <p:cNvSpPr txBox="1"/>
            <p:nvPr/>
          </p:nvSpPr>
          <p:spPr>
            <a:xfrm>
              <a:off x="6025225" y="1568600"/>
              <a:ext cx="2683200" cy="411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4" name="Google Shape;214;p27"/>
          <p:cNvSpPr txBox="1">
            <a:spLocks noGrp="1"/>
          </p:cNvSpPr>
          <p:nvPr>
            <p:ph type="body" idx="4294967295"/>
          </p:nvPr>
        </p:nvSpPr>
        <p:spPr>
          <a:xfrm>
            <a:off x="3316825" y="2091277"/>
            <a:ext cx="2484300" cy="2563800"/>
          </a:xfrm>
          <a:prstGeom prst="rect">
            <a:avLst/>
          </a:prstGeom>
          <a:noFill/>
          <a:ln>
            <a:noFill/>
          </a:ln>
        </p:spPr>
        <p:txBody>
          <a:bodyPr spcFirstLastPara="1" wrap="square" lIns="91425" tIns="91425" rIns="91425" bIns="91425" anchor="t" anchorCtr="0">
            <a:noAutofit/>
          </a:bodyPr>
          <a:lstStyle/>
          <a:p>
            <a:pPr marL="285750" lvl="0" indent="-285750" algn="l" rtl="0">
              <a:lnSpc>
                <a:spcPct val="250000"/>
              </a:lnSpc>
              <a:spcBef>
                <a:spcPts val="0"/>
              </a:spcBef>
              <a:spcAft>
                <a:spcPts val="0"/>
              </a:spcAft>
              <a:buSzPts val="1100"/>
              <a:buChar char="●"/>
            </a:pPr>
            <a:r>
              <a:rPr lang="en" sz="1400" b="1"/>
              <a:t>Phishing</a:t>
            </a:r>
            <a:endParaRPr/>
          </a:p>
          <a:p>
            <a:pPr marL="285750" lvl="0" indent="-285750" algn="l" rtl="0">
              <a:lnSpc>
                <a:spcPct val="250000"/>
              </a:lnSpc>
              <a:spcBef>
                <a:spcPts val="0"/>
              </a:spcBef>
              <a:spcAft>
                <a:spcPts val="0"/>
              </a:spcAft>
              <a:buSzPts val="1100"/>
              <a:buChar char="●"/>
            </a:pPr>
            <a:r>
              <a:rPr lang="en" sz="1400" b="1"/>
              <a:t>Fake WAP</a:t>
            </a:r>
            <a:endParaRPr/>
          </a:p>
          <a:p>
            <a:pPr marL="285750" lvl="0" indent="-285750" algn="l" rtl="0">
              <a:lnSpc>
                <a:spcPct val="250000"/>
              </a:lnSpc>
              <a:spcBef>
                <a:spcPts val="0"/>
              </a:spcBef>
              <a:spcAft>
                <a:spcPts val="0"/>
              </a:spcAft>
              <a:buSzPts val="1100"/>
              <a:buChar char="●"/>
            </a:pPr>
            <a:r>
              <a:rPr lang="en" sz="1400" b="1"/>
              <a:t>Denial of Service</a:t>
            </a:r>
            <a:endParaRPr/>
          </a:p>
          <a:p>
            <a:pPr marL="285750" lvl="0" indent="-285750" algn="l" rtl="0">
              <a:lnSpc>
                <a:spcPct val="250000"/>
              </a:lnSpc>
              <a:spcBef>
                <a:spcPts val="0"/>
              </a:spcBef>
              <a:spcAft>
                <a:spcPts val="0"/>
              </a:spcAft>
              <a:buSzPts val="1100"/>
              <a:buChar char="●"/>
            </a:pPr>
            <a:r>
              <a:rPr lang="en" sz="1400" b="1"/>
              <a:t>Bait and Switch</a:t>
            </a:r>
            <a:endParaRPr/>
          </a:p>
          <a:p>
            <a:pPr marL="285750" lvl="0" indent="-215900" algn="l" rtl="0">
              <a:lnSpc>
                <a:spcPct val="115000"/>
              </a:lnSpc>
              <a:spcBef>
                <a:spcPts val="0"/>
              </a:spcBef>
              <a:spcAft>
                <a:spcPts val="0"/>
              </a:spcAft>
              <a:buSzPts val="1100"/>
              <a:buNone/>
            </a:pPr>
            <a:endParaRPr sz="1400" b="1"/>
          </a:p>
        </p:txBody>
      </p:sp>
      <p:sp>
        <p:nvSpPr>
          <p:cNvPr id="215" name="Google Shape;215;p27"/>
          <p:cNvSpPr txBox="1">
            <a:spLocks noGrp="1"/>
          </p:cNvSpPr>
          <p:nvPr>
            <p:ph type="body" idx="4294967295"/>
          </p:nvPr>
        </p:nvSpPr>
        <p:spPr>
          <a:xfrm>
            <a:off x="518000" y="2091275"/>
            <a:ext cx="2520600" cy="2563800"/>
          </a:xfrm>
          <a:prstGeom prst="rect">
            <a:avLst/>
          </a:prstGeom>
          <a:noFill/>
          <a:ln>
            <a:noFill/>
          </a:ln>
        </p:spPr>
        <p:txBody>
          <a:bodyPr spcFirstLastPara="1" wrap="square" lIns="91425" tIns="91425" rIns="91425" bIns="91425" anchor="t" anchorCtr="0">
            <a:noAutofit/>
          </a:bodyPr>
          <a:lstStyle/>
          <a:p>
            <a:pPr marL="285750" lvl="0" indent="-285750" algn="l" rtl="0">
              <a:lnSpc>
                <a:spcPct val="250000"/>
              </a:lnSpc>
              <a:spcBef>
                <a:spcPts val="0"/>
              </a:spcBef>
              <a:spcAft>
                <a:spcPts val="0"/>
              </a:spcAft>
              <a:buSzPts val="1800"/>
              <a:buChar char="●"/>
            </a:pPr>
            <a:r>
              <a:rPr lang="en" sz="1400" b="1"/>
              <a:t>Cookie theft</a:t>
            </a:r>
            <a:endParaRPr/>
          </a:p>
          <a:p>
            <a:pPr marL="285750" lvl="0" indent="-285750" algn="l" rtl="0">
              <a:lnSpc>
                <a:spcPct val="250000"/>
              </a:lnSpc>
              <a:spcBef>
                <a:spcPts val="0"/>
              </a:spcBef>
              <a:spcAft>
                <a:spcPts val="0"/>
              </a:spcAft>
              <a:buSzPts val="1800"/>
              <a:buChar char="●"/>
            </a:pPr>
            <a:r>
              <a:rPr lang="en" sz="1400" b="1"/>
              <a:t>Eavesdropping</a:t>
            </a:r>
            <a:endParaRPr/>
          </a:p>
          <a:p>
            <a:pPr marL="285750" lvl="0" indent="-285750" algn="l" rtl="0">
              <a:lnSpc>
                <a:spcPct val="250000"/>
              </a:lnSpc>
              <a:spcBef>
                <a:spcPts val="0"/>
              </a:spcBef>
              <a:spcAft>
                <a:spcPts val="0"/>
              </a:spcAft>
              <a:buSzPts val="1800"/>
              <a:buChar char="●"/>
            </a:pPr>
            <a:r>
              <a:rPr lang="en" sz="1400" b="1"/>
              <a:t>Keylogger</a:t>
            </a:r>
            <a:endParaRPr/>
          </a:p>
          <a:p>
            <a:pPr marL="285750" lvl="0" indent="-285750" algn="l" rtl="0">
              <a:lnSpc>
                <a:spcPct val="250000"/>
              </a:lnSpc>
              <a:spcBef>
                <a:spcPts val="0"/>
              </a:spcBef>
              <a:spcAft>
                <a:spcPts val="0"/>
              </a:spcAft>
              <a:buSzPts val="1800"/>
              <a:buChar char="●"/>
            </a:pPr>
            <a:r>
              <a:rPr lang="en" sz="1400" b="1"/>
              <a:t>Insecure software</a:t>
            </a:r>
            <a:endParaRPr/>
          </a:p>
          <a:p>
            <a:pPr marL="285750" lvl="0" indent="-171450" algn="l" rtl="0">
              <a:lnSpc>
                <a:spcPct val="115000"/>
              </a:lnSpc>
              <a:spcBef>
                <a:spcPts val="0"/>
              </a:spcBef>
              <a:spcAft>
                <a:spcPts val="0"/>
              </a:spcAft>
              <a:buSzPts val="1800"/>
              <a:buNone/>
            </a:pPr>
            <a:endParaRPr sz="1400" b="1"/>
          </a:p>
        </p:txBody>
      </p:sp>
      <p:grpSp>
        <p:nvGrpSpPr>
          <p:cNvPr id="216" name="Google Shape;216;p27"/>
          <p:cNvGrpSpPr/>
          <p:nvPr/>
        </p:nvGrpSpPr>
        <p:grpSpPr>
          <a:xfrm>
            <a:off x="437825" y="1568589"/>
            <a:ext cx="2685450" cy="3086700"/>
            <a:chOff x="437825" y="1568589"/>
            <a:chExt cx="2685450" cy="3086700"/>
          </a:xfrm>
        </p:grpSpPr>
        <p:sp>
          <p:nvSpPr>
            <p:cNvPr id="217" name="Google Shape;217;p27"/>
            <p:cNvSpPr/>
            <p:nvPr/>
          </p:nvSpPr>
          <p:spPr>
            <a:xfrm>
              <a:off x="440075"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7"/>
            <p:cNvSpPr txBox="1"/>
            <p:nvPr/>
          </p:nvSpPr>
          <p:spPr>
            <a:xfrm>
              <a:off x="437825" y="1568589"/>
              <a:ext cx="2683200" cy="411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 name="Google Shape;219;p27"/>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
              <a:t>Killware Sophistication</a:t>
            </a:r>
            <a:endParaRPr/>
          </a:p>
        </p:txBody>
      </p:sp>
      <p:cxnSp>
        <p:nvCxnSpPr>
          <p:cNvPr id="220" name="Google Shape;220;p27"/>
          <p:cNvCxnSpPr/>
          <p:nvPr/>
        </p:nvCxnSpPr>
        <p:spPr>
          <a:xfrm>
            <a:off x="4364550" y="1242375"/>
            <a:ext cx="414900" cy="0"/>
          </a:xfrm>
          <a:prstGeom prst="straightConnector1">
            <a:avLst/>
          </a:prstGeom>
          <a:noFill/>
          <a:ln w="28575" cap="flat" cmpd="sng">
            <a:solidFill>
              <a:schemeClr val="lt2"/>
            </a:solidFill>
            <a:prstDash val="solid"/>
            <a:round/>
            <a:headEnd type="none" w="sm" len="sm"/>
            <a:tailEnd type="none" w="sm" len="sm"/>
          </a:ln>
        </p:spPr>
      </p:cxnSp>
      <p:sp>
        <p:nvSpPr>
          <p:cNvPr id="221" name="Google Shape;221;p27"/>
          <p:cNvSpPr txBox="1">
            <a:spLocks noGrp="1"/>
          </p:cNvSpPr>
          <p:nvPr>
            <p:ph type="body" idx="4294967295"/>
          </p:nvPr>
        </p:nvSpPr>
        <p:spPr>
          <a:xfrm>
            <a:off x="3316800" y="1562875"/>
            <a:ext cx="2484300" cy="411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
                <a:solidFill>
                  <a:schemeClr val="lt1"/>
                </a:solidFill>
              </a:rPr>
              <a:t>Medium</a:t>
            </a:r>
            <a:endParaRPr>
              <a:solidFill>
                <a:schemeClr val="lt1"/>
              </a:solidFill>
            </a:endParaRPr>
          </a:p>
        </p:txBody>
      </p:sp>
      <p:sp>
        <p:nvSpPr>
          <p:cNvPr id="222" name="Google Shape;222;p27"/>
          <p:cNvSpPr txBox="1">
            <a:spLocks noGrp="1"/>
          </p:cNvSpPr>
          <p:nvPr>
            <p:ph type="body" idx="4294967295"/>
          </p:nvPr>
        </p:nvSpPr>
        <p:spPr>
          <a:xfrm>
            <a:off x="6107075" y="1562875"/>
            <a:ext cx="2484300" cy="411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a:solidFill>
                  <a:schemeClr val="lt1"/>
                </a:solidFill>
              </a:rPr>
              <a:t>High</a:t>
            </a:r>
            <a:endParaRPr>
              <a:solidFill>
                <a:schemeClr val="lt1"/>
              </a:solidFill>
            </a:endParaRPr>
          </a:p>
        </p:txBody>
      </p:sp>
      <p:sp>
        <p:nvSpPr>
          <p:cNvPr id="223" name="Google Shape;223;p27"/>
          <p:cNvSpPr txBox="1">
            <a:spLocks noGrp="1"/>
          </p:cNvSpPr>
          <p:nvPr>
            <p:ph type="body" idx="4294967295"/>
          </p:nvPr>
        </p:nvSpPr>
        <p:spPr>
          <a:xfrm>
            <a:off x="526525" y="1562875"/>
            <a:ext cx="2484300" cy="411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
                <a:solidFill>
                  <a:schemeClr val="lt1"/>
                </a:solidFill>
              </a:rPr>
              <a:t>Low</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p28"/>
          <p:cNvGrpSpPr/>
          <p:nvPr/>
        </p:nvGrpSpPr>
        <p:grpSpPr>
          <a:xfrm>
            <a:off x="4571977" y="1337403"/>
            <a:ext cx="4394277" cy="3595079"/>
            <a:chOff x="3230400" y="1568589"/>
            <a:chExt cx="2683200" cy="3086700"/>
          </a:xfrm>
        </p:grpSpPr>
        <p:sp>
          <p:nvSpPr>
            <p:cNvPr id="229" name="Google Shape;229;p28"/>
            <p:cNvSpPr/>
            <p:nvPr/>
          </p:nvSpPr>
          <p:spPr>
            <a:xfrm>
              <a:off x="3230400"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8"/>
            <p:cNvSpPr txBox="1"/>
            <p:nvPr/>
          </p:nvSpPr>
          <p:spPr>
            <a:xfrm>
              <a:off x="3230400" y="1568600"/>
              <a:ext cx="2683200" cy="411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1" name="Google Shape;231;p28"/>
          <p:cNvSpPr txBox="1">
            <a:spLocks noGrp="1"/>
          </p:cNvSpPr>
          <p:nvPr>
            <p:ph type="body" idx="4294967295"/>
          </p:nvPr>
        </p:nvSpPr>
        <p:spPr>
          <a:xfrm>
            <a:off x="4779450" y="1831100"/>
            <a:ext cx="4087500" cy="310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b="1"/>
              <a:t>Malware/Virus (High Sophistication)</a:t>
            </a:r>
            <a:endParaRPr/>
          </a:p>
          <a:p>
            <a:pPr marL="0" lvl="0" indent="0" algn="l" rtl="0">
              <a:lnSpc>
                <a:spcPct val="115000"/>
              </a:lnSpc>
              <a:spcBef>
                <a:spcPts val="0"/>
              </a:spcBef>
              <a:spcAft>
                <a:spcPts val="0"/>
              </a:spcAft>
              <a:buClr>
                <a:schemeClr val="dk1"/>
              </a:buClr>
              <a:buSzPts val="1100"/>
              <a:buFont typeface="Arial"/>
              <a:buNone/>
            </a:pPr>
            <a:endParaRPr sz="1400" b="1"/>
          </a:p>
          <a:p>
            <a:pPr marL="0" lvl="0" indent="0" algn="l" rtl="0">
              <a:lnSpc>
                <a:spcPct val="115000"/>
              </a:lnSpc>
              <a:spcBef>
                <a:spcPts val="0"/>
              </a:spcBef>
              <a:spcAft>
                <a:spcPts val="0"/>
              </a:spcAft>
              <a:buClr>
                <a:schemeClr val="dk1"/>
              </a:buClr>
              <a:buSzPts val="1100"/>
              <a:buFont typeface="Arial"/>
              <a:buNone/>
            </a:pPr>
            <a:r>
              <a:rPr lang="en" sz="1400"/>
              <a:t>Triton is malware that can disable safety instrumented systems, which can then contribute to a plant disaster. The time and resources deployed to develop the malware were extensive. Level of advanced technique points to a nation state being behind it. The malware most likely came from the Central Scientific Research Institute of Chemistry and Mechanics (CNIIHM), a research entity in Russia.</a:t>
            </a:r>
            <a:endParaRPr sz="1400"/>
          </a:p>
        </p:txBody>
      </p:sp>
      <p:sp>
        <p:nvSpPr>
          <p:cNvPr id="232" name="Google Shape;232;p28"/>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
              <a:t>What Happened in Our Cases</a:t>
            </a:r>
            <a:endParaRPr/>
          </a:p>
        </p:txBody>
      </p:sp>
      <p:cxnSp>
        <p:nvCxnSpPr>
          <p:cNvPr id="233" name="Google Shape;233;p28"/>
          <p:cNvCxnSpPr/>
          <p:nvPr/>
        </p:nvCxnSpPr>
        <p:spPr>
          <a:xfrm>
            <a:off x="4364550" y="1242375"/>
            <a:ext cx="414900" cy="0"/>
          </a:xfrm>
          <a:prstGeom prst="straightConnector1">
            <a:avLst/>
          </a:prstGeom>
          <a:noFill/>
          <a:ln w="28575" cap="flat" cmpd="sng">
            <a:solidFill>
              <a:schemeClr val="lt2"/>
            </a:solidFill>
            <a:prstDash val="solid"/>
            <a:round/>
            <a:headEnd type="none" w="sm" len="sm"/>
            <a:tailEnd type="none" w="sm" len="sm"/>
          </a:ln>
        </p:spPr>
      </p:cxnSp>
      <p:sp>
        <p:nvSpPr>
          <p:cNvPr id="234" name="Google Shape;234;p28"/>
          <p:cNvSpPr txBox="1">
            <a:spLocks noGrp="1"/>
          </p:cNvSpPr>
          <p:nvPr>
            <p:ph type="body" idx="4294967295"/>
          </p:nvPr>
        </p:nvSpPr>
        <p:spPr>
          <a:xfrm>
            <a:off x="5526963" y="1337400"/>
            <a:ext cx="2484300" cy="411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a:solidFill>
                  <a:schemeClr val="lt1"/>
                </a:solidFill>
              </a:rPr>
              <a:t>Saudi oil and gas</a:t>
            </a:r>
            <a:endParaRPr>
              <a:solidFill>
                <a:schemeClr val="lt1"/>
              </a:solidFill>
            </a:endParaRPr>
          </a:p>
        </p:txBody>
      </p:sp>
      <p:sp>
        <p:nvSpPr>
          <p:cNvPr id="235" name="Google Shape;235;p28"/>
          <p:cNvSpPr txBox="1">
            <a:spLocks noGrp="1"/>
          </p:cNvSpPr>
          <p:nvPr>
            <p:ph type="body" idx="4294967295"/>
          </p:nvPr>
        </p:nvSpPr>
        <p:spPr>
          <a:xfrm>
            <a:off x="526525" y="1562875"/>
            <a:ext cx="2484300" cy="411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
                <a:solidFill>
                  <a:schemeClr val="lt1"/>
                </a:solidFill>
              </a:rPr>
              <a:t>Triton Malware</a:t>
            </a:r>
            <a:endParaRPr>
              <a:solidFill>
                <a:schemeClr val="lt1"/>
              </a:solidFill>
            </a:endParaRPr>
          </a:p>
        </p:txBody>
      </p:sp>
      <p:grpSp>
        <p:nvGrpSpPr>
          <p:cNvPr id="236" name="Google Shape;236;p28"/>
          <p:cNvGrpSpPr/>
          <p:nvPr/>
        </p:nvGrpSpPr>
        <p:grpSpPr>
          <a:xfrm>
            <a:off x="251154" y="1337500"/>
            <a:ext cx="4238383" cy="3595079"/>
            <a:chOff x="3230400" y="1568589"/>
            <a:chExt cx="2683200" cy="3086700"/>
          </a:xfrm>
        </p:grpSpPr>
        <p:sp>
          <p:nvSpPr>
            <p:cNvPr id="237" name="Google Shape;237;p28"/>
            <p:cNvSpPr/>
            <p:nvPr/>
          </p:nvSpPr>
          <p:spPr>
            <a:xfrm>
              <a:off x="3230400"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8"/>
            <p:cNvSpPr txBox="1"/>
            <p:nvPr/>
          </p:nvSpPr>
          <p:spPr>
            <a:xfrm>
              <a:off x="3230400" y="1568600"/>
              <a:ext cx="2683200" cy="411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1"/>
                </a:buClr>
                <a:buSzPts val="1100"/>
                <a:buFont typeface="Arial"/>
                <a:buNone/>
              </a:pPr>
              <a:r>
                <a:rPr lang="en" sz="1800" b="0" i="0" u="none" strike="noStrike" cap="none">
                  <a:solidFill>
                    <a:schemeClr val="lt1"/>
                  </a:solidFill>
                  <a:latin typeface="Open Sans"/>
                  <a:ea typeface="Open Sans"/>
                  <a:cs typeface="Open Sans"/>
                  <a:sym typeface="Open Sans"/>
                </a:rPr>
                <a:t>Oldsmar water facility</a:t>
              </a:r>
              <a:endParaRPr sz="1400" b="0" i="0" u="none" strike="noStrike" cap="none">
                <a:solidFill>
                  <a:srgbClr val="000000"/>
                </a:solidFill>
                <a:latin typeface="Arial"/>
                <a:ea typeface="Arial"/>
                <a:cs typeface="Arial"/>
                <a:sym typeface="Arial"/>
              </a:endParaRPr>
            </a:p>
          </p:txBody>
        </p:sp>
      </p:grpSp>
      <p:sp>
        <p:nvSpPr>
          <p:cNvPr id="239" name="Google Shape;239;p28"/>
          <p:cNvSpPr txBox="1">
            <a:spLocks noGrp="1"/>
          </p:cNvSpPr>
          <p:nvPr>
            <p:ph type="body" idx="4294967295"/>
          </p:nvPr>
        </p:nvSpPr>
        <p:spPr>
          <a:xfrm>
            <a:off x="326625" y="1831225"/>
            <a:ext cx="4087500" cy="310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b="1"/>
              <a:t>Insecure applications (Low Sophistication)</a:t>
            </a:r>
            <a:endParaRPr/>
          </a:p>
          <a:p>
            <a:pPr marL="0" lvl="0" indent="0" algn="l" rtl="0">
              <a:lnSpc>
                <a:spcPct val="115000"/>
              </a:lnSpc>
              <a:spcBef>
                <a:spcPts val="0"/>
              </a:spcBef>
              <a:spcAft>
                <a:spcPts val="0"/>
              </a:spcAft>
              <a:buClr>
                <a:schemeClr val="dk1"/>
              </a:buClr>
              <a:buSzPts val="1100"/>
              <a:buFont typeface="Arial"/>
              <a:buNone/>
            </a:pPr>
            <a:endParaRPr sz="1400" b="1"/>
          </a:p>
          <a:p>
            <a:pPr marL="0" lvl="0" indent="0" algn="l" rtl="0">
              <a:lnSpc>
                <a:spcPct val="115000"/>
              </a:lnSpc>
              <a:spcBef>
                <a:spcPts val="0"/>
              </a:spcBef>
              <a:spcAft>
                <a:spcPts val="0"/>
              </a:spcAft>
              <a:buClr>
                <a:schemeClr val="dk1"/>
              </a:buClr>
              <a:buSzPts val="1100"/>
              <a:buFont typeface="Arial"/>
              <a:buNone/>
            </a:pPr>
            <a:r>
              <a:rPr lang="en" sz="1400"/>
              <a:t>The likelihood is that they somehow accessed the login details of an authorized account. </a:t>
            </a:r>
            <a:endParaRPr/>
          </a:p>
          <a:p>
            <a:pPr marL="0" lvl="0" indent="0" algn="l" rtl="0">
              <a:lnSpc>
                <a:spcPct val="115000"/>
              </a:lnSpc>
              <a:spcBef>
                <a:spcPts val="0"/>
              </a:spcBef>
              <a:spcAft>
                <a:spcPts val="0"/>
              </a:spcAft>
              <a:buClr>
                <a:schemeClr val="dk1"/>
              </a:buClr>
              <a:buSzPts val="1100"/>
              <a:buFont typeface="Arial"/>
              <a:buNone/>
            </a:pPr>
            <a:r>
              <a:rPr lang="en" sz="1400"/>
              <a:t>Passwords are not a secure enough protection for such a highly important system. The passwords could be obtained by simple technique, i.e. eavesdropping. Intruder gains access with the compromised credentials to maliciously increase the chemical levels at the water treatment facility.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9"/>
          <p:cNvSpPr txBox="1">
            <a:spLocks noGrp="1"/>
          </p:cNvSpPr>
          <p:nvPr>
            <p:ph type="title"/>
          </p:nvPr>
        </p:nvSpPr>
        <p:spPr>
          <a:xfrm>
            <a:off x="311700" y="420375"/>
            <a:ext cx="2808000" cy="433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Future Technologies</a:t>
            </a:r>
            <a:endParaRPr/>
          </a:p>
        </p:txBody>
      </p:sp>
      <p:sp>
        <p:nvSpPr>
          <p:cNvPr id="245" name="Google Shape;245;p29"/>
          <p:cNvSpPr txBox="1">
            <a:spLocks noGrp="1"/>
          </p:cNvSpPr>
          <p:nvPr>
            <p:ph type="body" idx="1"/>
          </p:nvPr>
        </p:nvSpPr>
        <p:spPr>
          <a:xfrm>
            <a:off x="311700" y="942200"/>
            <a:ext cx="4211700" cy="4050000"/>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SzPts val="1200"/>
              <a:buChar char="●"/>
            </a:pPr>
            <a:r>
              <a:rPr lang="en" sz="1400" b="1"/>
              <a:t>Artificial Intelligence</a:t>
            </a:r>
            <a:endParaRPr/>
          </a:p>
          <a:p>
            <a:pPr marL="0" lvl="0" indent="0" algn="l" rtl="0">
              <a:lnSpc>
                <a:spcPct val="115000"/>
              </a:lnSpc>
              <a:spcBef>
                <a:spcPts val="0"/>
              </a:spcBef>
              <a:spcAft>
                <a:spcPts val="0"/>
              </a:spcAft>
              <a:buSzPts val="1200"/>
              <a:buNone/>
            </a:pPr>
            <a:r>
              <a:rPr lang="en" sz="1400"/>
              <a:t>Malware controlled by artificial intelligence could create more convincing spam, avoid security detection, and better adapt itself to each target.</a:t>
            </a:r>
            <a:endParaRPr/>
          </a:p>
          <a:p>
            <a:pPr marL="285750" lvl="0" indent="-285750" algn="l" rtl="0">
              <a:lnSpc>
                <a:spcPct val="115000"/>
              </a:lnSpc>
              <a:spcBef>
                <a:spcPts val="0"/>
              </a:spcBef>
              <a:spcAft>
                <a:spcPts val="0"/>
              </a:spcAft>
              <a:buSzPts val="1200"/>
              <a:buChar char="●"/>
            </a:pPr>
            <a:r>
              <a:rPr lang="en" sz="1400" b="1"/>
              <a:t>Quantum Key Cracking</a:t>
            </a:r>
            <a:endParaRPr/>
          </a:p>
          <a:p>
            <a:pPr marL="0" lvl="0" indent="0" algn="l" rtl="0">
              <a:lnSpc>
                <a:spcPct val="115000"/>
              </a:lnSpc>
              <a:spcBef>
                <a:spcPts val="0"/>
              </a:spcBef>
              <a:spcAft>
                <a:spcPts val="0"/>
              </a:spcAft>
              <a:buSzPts val="1200"/>
              <a:buNone/>
            </a:pPr>
            <a:r>
              <a:rPr lang="en" sz="1400"/>
              <a:t>Using quantum computer can be used to crack keys when it becomes much more capable. Many traditional cryptographic methods will no longer be secure with key lengths considered to be strong today.</a:t>
            </a:r>
            <a:endParaRPr/>
          </a:p>
          <a:p>
            <a:pPr marL="285750" lvl="0" indent="-285750" algn="l" rtl="0">
              <a:lnSpc>
                <a:spcPct val="115000"/>
              </a:lnSpc>
              <a:spcBef>
                <a:spcPts val="0"/>
              </a:spcBef>
              <a:spcAft>
                <a:spcPts val="0"/>
              </a:spcAft>
              <a:buSzPts val="1200"/>
              <a:buChar char="●"/>
            </a:pPr>
            <a:r>
              <a:rPr lang="en" sz="1400" b="1"/>
              <a:t>Nation State Hacker</a:t>
            </a:r>
            <a:endParaRPr/>
          </a:p>
          <a:p>
            <a:pPr marL="0" lvl="0" indent="0" algn="l" rtl="0">
              <a:lnSpc>
                <a:spcPct val="115000"/>
              </a:lnSpc>
              <a:spcBef>
                <a:spcPts val="0"/>
              </a:spcBef>
              <a:spcAft>
                <a:spcPts val="0"/>
              </a:spcAft>
              <a:buSzPts val="1200"/>
              <a:buNone/>
            </a:pPr>
            <a:r>
              <a:rPr lang="en" sz="1400"/>
              <a:t>A hacker or group of hackers working with an adversarial government that commits acts of cybercrime against the U.S. or its allies. They can use most technologies available by that nation.</a:t>
            </a:r>
            <a:endParaRPr sz="1400"/>
          </a:p>
          <a:p>
            <a:pPr marL="0" lvl="0" indent="0" algn="l" rtl="0">
              <a:lnSpc>
                <a:spcPct val="115000"/>
              </a:lnSpc>
              <a:spcBef>
                <a:spcPts val="0"/>
              </a:spcBef>
              <a:spcAft>
                <a:spcPts val="0"/>
              </a:spcAft>
              <a:buSzPts val="1200"/>
              <a:buNone/>
            </a:pPr>
            <a:endParaRPr sz="1400"/>
          </a:p>
        </p:txBody>
      </p:sp>
      <p:pic>
        <p:nvPicPr>
          <p:cNvPr id="246" name="Google Shape;246;p29"/>
          <p:cNvPicPr preferRelativeResize="0"/>
          <p:nvPr/>
        </p:nvPicPr>
        <p:blipFill rotWithShape="1">
          <a:blip r:embed="rId3">
            <a:alphaModFix/>
          </a:blip>
          <a:srcRect/>
          <a:stretch/>
        </p:blipFill>
        <p:spPr>
          <a:xfrm>
            <a:off x="4843604" y="2511202"/>
            <a:ext cx="3988646" cy="2480974"/>
          </a:xfrm>
          <a:prstGeom prst="rect">
            <a:avLst/>
          </a:prstGeom>
          <a:noFill/>
          <a:ln>
            <a:noFill/>
          </a:ln>
        </p:spPr>
      </p:pic>
      <p:pic>
        <p:nvPicPr>
          <p:cNvPr id="247" name="Google Shape;247;p29"/>
          <p:cNvPicPr preferRelativeResize="0"/>
          <p:nvPr/>
        </p:nvPicPr>
        <p:blipFill rotWithShape="1">
          <a:blip r:embed="rId4">
            <a:alphaModFix/>
          </a:blip>
          <a:srcRect/>
          <a:stretch/>
        </p:blipFill>
        <p:spPr>
          <a:xfrm>
            <a:off x="4843604" y="342526"/>
            <a:ext cx="2109457" cy="2129438"/>
          </a:xfrm>
          <a:prstGeom prst="rect">
            <a:avLst/>
          </a:prstGeom>
          <a:noFill/>
          <a:ln>
            <a:noFill/>
          </a:ln>
        </p:spPr>
      </p:pic>
      <p:pic>
        <p:nvPicPr>
          <p:cNvPr id="248" name="Google Shape;248;p29"/>
          <p:cNvPicPr preferRelativeResize="0"/>
          <p:nvPr/>
        </p:nvPicPr>
        <p:blipFill rotWithShape="1">
          <a:blip r:embed="rId5">
            <a:alphaModFix/>
          </a:blip>
          <a:srcRect/>
          <a:stretch/>
        </p:blipFill>
        <p:spPr>
          <a:xfrm>
            <a:off x="7025489" y="341981"/>
            <a:ext cx="1806761" cy="212998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pSp>
        <p:nvGrpSpPr>
          <p:cNvPr id="253" name="Google Shape;253;p30"/>
          <p:cNvGrpSpPr/>
          <p:nvPr/>
        </p:nvGrpSpPr>
        <p:grpSpPr>
          <a:xfrm>
            <a:off x="633651" y="1072158"/>
            <a:ext cx="3938401" cy="3615143"/>
            <a:chOff x="3230400" y="1568589"/>
            <a:chExt cx="2683200" cy="3086700"/>
          </a:xfrm>
        </p:grpSpPr>
        <p:sp>
          <p:nvSpPr>
            <p:cNvPr id="254" name="Google Shape;254;p30"/>
            <p:cNvSpPr/>
            <p:nvPr/>
          </p:nvSpPr>
          <p:spPr>
            <a:xfrm>
              <a:off x="3230400"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txBox="1"/>
            <p:nvPr/>
          </p:nvSpPr>
          <p:spPr>
            <a:xfrm>
              <a:off x="3230400" y="1568600"/>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0"/>
          <p:cNvSpPr txBox="1">
            <a:spLocks noGrp="1"/>
          </p:cNvSpPr>
          <p:nvPr>
            <p:ph type="body" idx="4294967295"/>
          </p:nvPr>
        </p:nvSpPr>
        <p:spPr>
          <a:xfrm>
            <a:off x="723950" y="1562875"/>
            <a:ext cx="3757800" cy="25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u="sng" dirty="0">
                <a:solidFill>
                  <a:schemeClr val="hlink"/>
                </a:solidFill>
                <a:hlinkClick r:id="rId3"/>
              </a:rPr>
              <a:t>Gartner Inc. press release:</a:t>
            </a:r>
            <a:endParaRPr sz="1400" b="1" dirty="0"/>
          </a:p>
          <a:p>
            <a:pPr marL="0" lvl="0" indent="0" algn="l" rtl="0">
              <a:spcBef>
                <a:spcPts val="800"/>
              </a:spcBef>
              <a:spcAft>
                <a:spcPts val="0"/>
              </a:spcAft>
              <a:buClr>
                <a:schemeClr val="dk1"/>
              </a:buClr>
              <a:buSzPts val="1100"/>
              <a:buFont typeface="Arial"/>
              <a:buNone/>
            </a:pPr>
            <a:r>
              <a:rPr lang="en" sz="1400" dirty="0">
                <a:solidFill>
                  <a:srgbClr val="666666"/>
                </a:solidFill>
              </a:rPr>
              <a:t>“By 2025, cyber attackers will have weaponized operational technology environments to successfully harm or kill humans.”</a:t>
            </a:r>
          </a:p>
          <a:p>
            <a:pPr marL="0" lvl="0" indent="0" algn="l" rtl="0">
              <a:spcBef>
                <a:spcPts val="800"/>
              </a:spcBef>
              <a:spcAft>
                <a:spcPts val="0"/>
              </a:spcAft>
              <a:buClr>
                <a:schemeClr val="dk1"/>
              </a:buClr>
              <a:buSzPts val="1100"/>
              <a:buFont typeface="Arial"/>
              <a:buNone/>
            </a:pPr>
            <a:r>
              <a:rPr lang="en" sz="1400" dirty="0">
                <a:solidFill>
                  <a:srgbClr val="666666"/>
                </a:solidFill>
              </a:rPr>
              <a:t>Another comment</a:t>
            </a:r>
            <a:endParaRPr sz="1400" dirty="0">
              <a:solidFill>
                <a:srgbClr val="666666"/>
              </a:solidFill>
            </a:endParaRPr>
          </a:p>
          <a:p>
            <a:pPr marL="0" lvl="0" indent="0" algn="l" rtl="0">
              <a:spcBef>
                <a:spcPts val="800"/>
              </a:spcBef>
              <a:spcAft>
                <a:spcPts val="0"/>
              </a:spcAft>
              <a:buClr>
                <a:schemeClr val="dk1"/>
              </a:buClr>
              <a:buSzPts val="1100"/>
              <a:buFont typeface="Arial"/>
              <a:buNone/>
            </a:pPr>
            <a:r>
              <a:rPr lang="en" sz="1400" dirty="0">
                <a:solidFill>
                  <a:srgbClr val="666666"/>
                </a:solidFill>
              </a:rPr>
              <a:t>“The financial impact of CPS attacks resulting in fatal casualties will reach over $50 billion by 2023”</a:t>
            </a:r>
          </a:p>
          <a:p>
            <a:pPr marL="0" lvl="0" indent="0" algn="l" rtl="0">
              <a:spcBef>
                <a:spcPts val="800"/>
              </a:spcBef>
              <a:spcAft>
                <a:spcPts val="0"/>
              </a:spcAft>
              <a:buClr>
                <a:schemeClr val="dk1"/>
              </a:buClr>
              <a:buSzPts val="1100"/>
              <a:buFont typeface="Arial"/>
              <a:buNone/>
            </a:pPr>
            <a:r>
              <a:rPr lang="en" sz="1400" dirty="0">
                <a:solidFill>
                  <a:srgbClr val="666666"/>
                </a:solidFill>
              </a:rPr>
              <a:t>These statements are alarming considering there only a few years away.</a:t>
            </a:r>
            <a:endParaRPr sz="1400" dirty="0">
              <a:solidFill>
                <a:srgbClr val="666666"/>
              </a:solidFill>
            </a:endParaRPr>
          </a:p>
          <a:p>
            <a:pPr marL="0" lvl="0" indent="0" algn="l" rtl="0">
              <a:spcBef>
                <a:spcPts val="800"/>
              </a:spcBef>
              <a:spcAft>
                <a:spcPts val="0"/>
              </a:spcAft>
              <a:buClr>
                <a:schemeClr val="dk1"/>
              </a:buClr>
              <a:buSzPts val="1100"/>
              <a:buFont typeface="Arial"/>
              <a:buNone/>
            </a:pPr>
            <a:endParaRPr sz="1350" dirty="0">
              <a:highlight>
                <a:srgbClr val="FFFFFF"/>
              </a:highlight>
            </a:endParaRPr>
          </a:p>
          <a:p>
            <a:pPr marL="0" lvl="0" indent="0" algn="l" rtl="0">
              <a:spcBef>
                <a:spcPts val="800"/>
              </a:spcBef>
              <a:spcAft>
                <a:spcPts val="0"/>
              </a:spcAft>
              <a:buClr>
                <a:schemeClr val="dk1"/>
              </a:buClr>
              <a:buSzPts val="1100"/>
              <a:buFont typeface="Arial"/>
              <a:buNone/>
            </a:pPr>
            <a:endParaRPr sz="1350" dirty="0">
              <a:highlight>
                <a:srgbClr val="FFFFFF"/>
              </a:highlight>
            </a:endParaRPr>
          </a:p>
          <a:p>
            <a:pPr marL="0" lvl="0" indent="0" algn="l" rtl="0">
              <a:spcBef>
                <a:spcPts val="800"/>
              </a:spcBef>
              <a:spcAft>
                <a:spcPts val="800"/>
              </a:spcAft>
              <a:buClr>
                <a:schemeClr val="dk1"/>
              </a:buClr>
              <a:buSzPts val="1100"/>
              <a:buFont typeface="Arial"/>
              <a:buNone/>
            </a:pPr>
            <a:endParaRPr sz="1400" b="1" dirty="0"/>
          </a:p>
        </p:txBody>
      </p:sp>
      <p:sp>
        <p:nvSpPr>
          <p:cNvPr id="257" name="Google Shape;257;p30"/>
          <p:cNvSpPr txBox="1">
            <a:spLocks noGrp="1"/>
          </p:cNvSpPr>
          <p:nvPr>
            <p:ph type="title"/>
          </p:nvPr>
        </p:nvSpPr>
        <p:spPr>
          <a:xfrm>
            <a:off x="343950" y="162750"/>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Future Impacts</a:t>
            </a:r>
            <a:endParaRPr/>
          </a:p>
        </p:txBody>
      </p:sp>
      <p:cxnSp>
        <p:nvCxnSpPr>
          <p:cNvPr id="258" name="Google Shape;258;p30"/>
          <p:cNvCxnSpPr/>
          <p:nvPr/>
        </p:nvCxnSpPr>
        <p:spPr>
          <a:xfrm>
            <a:off x="4364550" y="952263"/>
            <a:ext cx="414900" cy="0"/>
          </a:xfrm>
          <a:prstGeom prst="straightConnector1">
            <a:avLst/>
          </a:prstGeom>
          <a:noFill/>
          <a:ln w="28575" cap="flat" cmpd="sng">
            <a:solidFill>
              <a:schemeClr val="lt2"/>
            </a:solidFill>
            <a:prstDash val="solid"/>
            <a:round/>
            <a:headEnd type="none" w="sm" len="sm"/>
            <a:tailEnd type="none" w="sm" len="sm"/>
          </a:ln>
        </p:spPr>
      </p:cxnSp>
      <p:sp>
        <p:nvSpPr>
          <p:cNvPr id="259" name="Google Shape;259;p30"/>
          <p:cNvSpPr txBox="1">
            <a:spLocks noGrp="1"/>
          </p:cNvSpPr>
          <p:nvPr>
            <p:ph type="body" idx="4294967295"/>
          </p:nvPr>
        </p:nvSpPr>
        <p:spPr>
          <a:xfrm>
            <a:off x="6107075" y="1562875"/>
            <a:ext cx="24843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Detection</a:t>
            </a:r>
            <a:endParaRPr>
              <a:solidFill>
                <a:schemeClr val="lt1"/>
              </a:solidFill>
            </a:endParaRPr>
          </a:p>
        </p:txBody>
      </p:sp>
      <p:sp>
        <p:nvSpPr>
          <p:cNvPr id="260" name="Google Shape;260;p30"/>
          <p:cNvSpPr txBox="1">
            <a:spLocks noGrp="1"/>
          </p:cNvSpPr>
          <p:nvPr>
            <p:ph type="body" idx="4294967295"/>
          </p:nvPr>
        </p:nvSpPr>
        <p:spPr>
          <a:xfrm>
            <a:off x="633650" y="1109075"/>
            <a:ext cx="39384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Overall Impacts</a:t>
            </a:r>
            <a:endParaRPr>
              <a:solidFill>
                <a:schemeClr val="lt1"/>
              </a:solidFill>
            </a:endParaRPr>
          </a:p>
        </p:txBody>
      </p:sp>
      <p:grpSp>
        <p:nvGrpSpPr>
          <p:cNvPr id="261" name="Google Shape;261;p30"/>
          <p:cNvGrpSpPr/>
          <p:nvPr/>
        </p:nvGrpSpPr>
        <p:grpSpPr>
          <a:xfrm>
            <a:off x="4779451" y="1072171"/>
            <a:ext cx="3938401" cy="3615143"/>
            <a:chOff x="3230400" y="1568589"/>
            <a:chExt cx="2683200" cy="3086700"/>
          </a:xfrm>
        </p:grpSpPr>
        <p:sp>
          <p:nvSpPr>
            <p:cNvPr id="262" name="Google Shape;262;p30"/>
            <p:cNvSpPr/>
            <p:nvPr/>
          </p:nvSpPr>
          <p:spPr>
            <a:xfrm>
              <a:off x="3230400"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txBox="1"/>
            <p:nvPr/>
          </p:nvSpPr>
          <p:spPr>
            <a:xfrm>
              <a:off x="3230400" y="1568600"/>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30"/>
          <p:cNvSpPr txBox="1">
            <a:spLocks noGrp="1"/>
          </p:cNvSpPr>
          <p:nvPr>
            <p:ph type="body" idx="4294967295"/>
          </p:nvPr>
        </p:nvSpPr>
        <p:spPr>
          <a:xfrm>
            <a:off x="4779450" y="1109075"/>
            <a:ext cx="39384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Future Threats</a:t>
            </a:r>
            <a:endParaRPr>
              <a:solidFill>
                <a:schemeClr val="lt1"/>
              </a:solidFill>
            </a:endParaRPr>
          </a:p>
        </p:txBody>
      </p:sp>
      <p:sp>
        <p:nvSpPr>
          <p:cNvPr id="265" name="Google Shape;265;p30"/>
          <p:cNvSpPr txBox="1">
            <a:spLocks noGrp="1"/>
          </p:cNvSpPr>
          <p:nvPr>
            <p:ph type="body" idx="4294967295"/>
          </p:nvPr>
        </p:nvSpPr>
        <p:spPr>
          <a:xfrm>
            <a:off x="4869750" y="1562875"/>
            <a:ext cx="3757800" cy="30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dirty="0">
                <a:solidFill>
                  <a:srgbClr val="666666"/>
                </a:solidFill>
              </a:rPr>
              <a:t>Increase in targeting critical infrastructure</a:t>
            </a:r>
            <a:endParaRPr sz="1400" dirty="0">
              <a:solidFill>
                <a:srgbClr val="666666"/>
              </a:solidFill>
            </a:endParaRPr>
          </a:p>
          <a:p>
            <a:pPr marL="457200" lvl="0" indent="-285750" algn="l" rtl="0">
              <a:spcBef>
                <a:spcPts val="800"/>
              </a:spcBef>
              <a:spcAft>
                <a:spcPts val="0"/>
              </a:spcAft>
              <a:buClr>
                <a:srgbClr val="666666"/>
              </a:buClr>
              <a:buSzPts val="900"/>
              <a:buChar char="●"/>
            </a:pPr>
            <a:r>
              <a:rPr lang="en" sz="1200" dirty="0">
                <a:solidFill>
                  <a:srgbClr val="666666"/>
                </a:solidFill>
              </a:rPr>
              <a:t> “Despite the increasing digitization, most sectors still rely heavily on legacy systems.”-</a:t>
            </a:r>
            <a:r>
              <a:rPr lang="en" sz="1200" u="sng" dirty="0">
                <a:solidFill>
                  <a:schemeClr val="hlink"/>
                </a:solidFill>
                <a:hlinkClick r:id="rId4"/>
              </a:rPr>
              <a:t>Tripwire</a:t>
            </a:r>
            <a:endParaRPr lang="en" sz="1200" u="sng" dirty="0">
              <a:solidFill>
                <a:schemeClr val="hlink"/>
              </a:solidFill>
            </a:endParaRPr>
          </a:p>
          <a:p>
            <a:pPr marL="457200" lvl="0" indent="-285750" algn="l" rtl="0">
              <a:spcBef>
                <a:spcPts val="800"/>
              </a:spcBef>
              <a:spcAft>
                <a:spcPts val="0"/>
              </a:spcAft>
              <a:buClr>
                <a:srgbClr val="666666"/>
              </a:buClr>
              <a:buSzPts val="900"/>
              <a:buChar char="●"/>
            </a:pPr>
            <a:r>
              <a:rPr lang="en" sz="1200" dirty="0">
                <a:solidFill>
                  <a:srgbClr val="666666"/>
                </a:solidFill>
              </a:rPr>
              <a:t>These sectors need to look at improving their security</a:t>
            </a:r>
            <a:endParaRPr sz="1200" dirty="0">
              <a:solidFill>
                <a:srgbClr val="666666"/>
              </a:solidFill>
            </a:endParaRPr>
          </a:p>
          <a:p>
            <a:pPr marL="0" lvl="0" indent="0" algn="l" rtl="0">
              <a:spcBef>
                <a:spcPts val="800"/>
              </a:spcBef>
              <a:spcAft>
                <a:spcPts val="0"/>
              </a:spcAft>
              <a:buClr>
                <a:schemeClr val="dk1"/>
              </a:buClr>
              <a:buSzPts val="1100"/>
              <a:buFont typeface="Arial"/>
              <a:buNone/>
            </a:pPr>
            <a:r>
              <a:rPr lang="en" sz="1400" dirty="0">
                <a:solidFill>
                  <a:srgbClr val="666666"/>
                </a:solidFill>
              </a:rPr>
              <a:t>Autonomous vehicles with them becoming more common</a:t>
            </a:r>
            <a:endParaRPr sz="1100" dirty="0">
              <a:solidFill>
                <a:srgbClr val="666666"/>
              </a:solidFill>
            </a:endParaRPr>
          </a:p>
          <a:p>
            <a:pPr marL="457200" lvl="0" indent="-266700" algn="l" rtl="0">
              <a:spcBef>
                <a:spcPts val="0"/>
              </a:spcBef>
              <a:spcAft>
                <a:spcPts val="0"/>
              </a:spcAft>
              <a:buClr>
                <a:srgbClr val="666666"/>
              </a:buClr>
              <a:buSzPts val="600"/>
              <a:buChar char="●"/>
            </a:pPr>
            <a:r>
              <a:rPr lang="en" sz="1100" dirty="0">
                <a:solidFill>
                  <a:srgbClr val="666666"/>
                </a:solidFill>
              </a:rPr>
              <a:t>On comparing a computer vs. vehicle hack: “The level of risk is very different: one is stationary, while the other can weigh around two tonnes and travel at speeds in excess of 70mph… in light of the potential profit and harm that can be done by such hacks, the motivation to attempt them likely will continue.”</a:t>
            </a:r>
            <a:r>
              <a:rPr lang="en" sz="1100" u="sng" dirty="0">
                <a:solidFill>
                  <a:schemeClr val="hlink"/>
                </a:solidFill>
                <a:hlinkClick r:id="rId5"/>
              </a:rPr>
              <a:t>Automotive World</a:t>
            </a:r>
            <a:endParaRPr sz="1100" dirty="0">
              <a:solidFill>
                <a:srgbClr val="666666"/>
              </a:solidFill>
            </a:endParaRPr>
          </a:p>
          <a:p>
            <a:pPr marL="0" lvl="0" indent="0" algn="l" rtl="0">
              <a:spcBef>
                <a:spcPts val="0"/>
              </a:spcBef>
              <a:spcAft>
                <a:spcPts val="0"/>
              </a:spcAft>
              <a:buNone/>
            </a:pPr>
            <a:endParaRPr sz="1400" dirty="0">
              <a:solidFill>
                <a:srgbClr val="666666"/>
              </a:solidFill>
            </a:endParaRPr>
          </a:p>
          <a:p>
            <a:pPr marL="0" lvl="0" indent="0" algn="l" rtl="0">
              <a:spcBef>
                <a:spcPts val="800"/>
              </a:spcBef>
              <a:spcAft>
                <a:spcPts val="0"/>
              </a:spcAft>
              <a:buClr>
                <a:schemeClr val="dk1"/>
              </a:buClr>
              <a:buSzPts val="1100"/>
              <a:buFont typeface="Arial"/>
              <a:buNone/>
            </a:pPr>
            <a:endParaRPr sz="1400" dirty="0">
              <a:solidFill>
                <a:srgbClr val="666666"/>
              </a:solidFill>
            </a:endParaRPr>
          </a:p>
          <a:p>
            <a:pPr marL="0" lvl="0" indent="0" algn="l" rtl="0">
              <a:spcBef>
                <a:spcPts val="800"/>
              </a:spcBef>
              <a:spcAft>
                <a:spcPts val="0"/>
              </a:spcAft>
              <a:buClr>
                <a:schemeClr val="dk1"/>
              </a:buClr>
              <a:buSzPts val="1100"/>
              <a:buFont typeface="Arial"/>
              <a:buNone/>
            </a:pPr>
            <a:endParaRPr sz="1350" dirty="0">
              <a:highlight>
                <a:srgbClr val="FFFFFF"/>
              </a:highlight>
            </a:endParaRPr>
          </a:p>
          <a:p>
            <a:pPr marL="0" lvl="0" indent="0" algn="l" rtl="0">
              <a:spcBef>
                <a:spcPts val="800"/>
              </a:spcBef>
              <a:spcAft>
                <a:spcPts val="0"/>
              </a:spcAft>
              <a:buClr>
                <a:schemeClr val="dk1"/>
              </a:buClr>
              <a:buSzPts val="1100"/>
              <a:buFont typeface="Arial"/>
              <a:buNone/>
            </a:pPr>
            <a:endParaRPr sz="1350" dirty="0">
              <a:highlight>
                <a:srgbClr val="FFFFFF"/>
              </a:highlight>
            </a:endParaRPr>
          </a:p>
          <a:p>
            <a:pPr marL="0" lvl="0" indent="0" algn="l" rtl="0">
              <a:spcBef>
                <a:spcPts val="800"/>
              </a:spcBef>
              <a:spcAft>
                <a:spcPts val="800"/>
              </a:spcAft>
              <a:buClr>
                <a:schemeClr val="dk1"/>
              </a:buClr>
              <a:buSzPts val="1100"/>
              <a:buFont typeface="Arial"/>
              <a:buNone/>
            </a:pPr>
            <a:endParaRPr sz="14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a:t>
            </a:r>
            <a:endParaRPr/>
          </a:p>
        </p:txBody>
      </p:sp>
      <p:sp>
        <p:nvSpPr>
          <p:cNvPr id="271" name="Google Shape;271;p31"/>
          <p:cNvSpPr txBox="1"/>
          <p:nvPr/>
        </p:nvSpPr>
        <p:spPr>
          <a:xfrm>
            <a:off x="423700" y="1290800"/>
            <a:ext cx="8257200" cy="2554515"/>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SzPts val="2500"/>
              <a:buFont typeface="Economica"/>
              <a:buChar char="●"/>
            </a:pPr>
            <a:r>
              <a:rPr lang="en" sz="2000" dirty="0">
                <a:latin typeface="Economica"/>
                <a:ea typeface="Economica"/>
                <a:cs typeface="Economica"/>
                <a:sym typeface="Economica"/>
              </a:rPr>
              <a:t>Killware is an increasing security threat which can cause devastating consequences</a:t>
            </a:r>
            <a:endParaRPr sz="2000" dirty="0">
              <a:latin typeface="Economica"/>
              <a:ea typeface="Economica"/>
              <a:cs typeface="Economica"/>
              <a:sym typeface="Economica"/>
            </a:endParaRPr>
          </a:p>
          <a:p>
            <a:pPr marL="457200" lvl="0" indent="-387350" algn="l" rtl="0">
              <a:spcBef>
                <a:spcPts val="0"/>
              </a:spcBef>
              <a:spcAft>
                <a:spcPts val="0"/>
              </a:spcAft>
              <a:buSzPts val="2500"/>
              <a:buFont typeface="Economica"/>
              <a:buChar char="●"/>
            </a:pPr>
            <a:r>
              <a:rPr lang="en" sz="2000" dirty="0">
                <a:latin typeface="Economica"/>
                <a:ea typeface="Economica"/>
                <a:cs typeface="Economica"/>
                <a:sym typeface="Economica"/>
              </a:rPr>
              <a:t>It can impact a broad range of industries including critical infrastructure sectors</a:t>
            </a:r>
            <a:endParaRPr sz="2000" dirty="0">
              <a:latin typeface="Economica"/>
              <a:ea typeface="Economica"/>
              <a:cs typeface="Economica"/>
              <a:sym typeface="Economica"/>
            </a:endParaRPr>
          </a:p>
          <a:p>
            <a:pPr marL="457200" lvl="0" indent="-387350" algn="l" rtl="0">
              <a:spcBef>
                <a:spcPts val="0"/>
              </a:spcBef>
              <a:spcAft>
                <a:spcPts val="0"/>
              </a:spcAft>
              <a:buSzPts val="2500"/>
              <a:buFont typeface="Economica"/>
              <a:buChar char="●"/>
            </a:pPr>
            <a:r>
              <a:rPr lang="en" sz="2000" dirty="0">
                <a:latin typeface="Economica"/>
                <a:ea typeface="Economica"/>
                <a:cs typeface="Economica"/>
                <a:sym typeface="Economica"/>
              </a:rPr>
              <a:t>There have already been recent attacks</a:t>
            </a:r>
            <a:endParaRPr sz="2000" dirty="0">
              <a:latin typeface="Economica"/>
              <a:ea typeface="Economica"/>
              <a:cs typeface="Economica"/>
              <a:sym typeface="Economica"/>
            </a:endParaRPr>
          </a:p>
          <a:p>
            <a:pPr marL="914400" lvl="1" indent="-387350" algn="l" rtl="0">
              <a:spcBef>
                <a:spcPts val="0"/>
              </a:spcBef>
              <a:spcAft>
                <a:spcPts val="0"/>
              </a:spcAft>
              <a:buSzPts val="2500"/>
              <a:buFont typeface="Economica"/>
              <a:buChar char="○"/>
            </a:pPr>
            <a:r>
              <a:rPr lang="en" sz="2000" dirty="0">
                <a:latin typeface="Economica"/>
                <a:ea typeface="Economica"/>
                <a:cs typeface="Economica"/>
                <a:sym typeface="Economica"/>
              </a:rPr>
              <a:t>Oldsmar water facility – Where an attemp to add chemicals to drinking water occur</a:t>
            </a:r>
            <a:r>
              <a:rPr lang="en-US" sz="2000" dirty="0">
                <a:latin typeface="Economica"/>
                <a:ea typeface="Economica"/>
                <a:cs typeface="Economica"/>
                <a:sym typeface="Economica"/>
              </a:rPr>
              <a:t>r</a:t>
            </a:r>
            <a:r>
              <a:rPr lang="en" sz="2000" dirty="0">
                <a:latin typeface="Economica"/>
                <a:ea typeface="Economica"/>
                <a:cs typeface="Economica"/>
                <a:sym typeface="Economica"/>
              </a:rPr>
              <a:t>ed.</a:t>
            </a:r>
            <a:endParaRPr sz="2000" dirty="0">
              <a:latin typeface="Economica"/>
              <a:ea typeface="Economica"/>
              <a:cs typeface="Economica"/>
              <a:sym typeface="Economica"/>
            </a:endParaRPr>
          </a:p>
          <a:p>
            <a:pPr marL="914400" lvl="1" indent="-387350" algn="l" rtl="0">
              <a:spcBef>
                <a:spcPts val="0"/>
              </a:spcBef>
              <a:spcAft>
                <a:spcPts val="0"/>
              </a:spcAft>
              <a:buSzPts val="2500"/>
              <a:buFont typeface="Economica"/>
              <a:buChar char="○"/>
            </a:pPr>
            <a:r>
              <a:rPr lang="en" sz="2000" dirty="0">
                <a:latin typeface="Economica"/>
                <a:ea typeface="Economica"/>
                <a:cs typeface="Economica"/>
                <a:sym typeface="Economica"/>
              </a:rPr>
              <a:t>Saudi Arabia petrochemical plant – Where we saw machinery at the plant shut down</a:t>
            </a:r>
            <a:endParaRPr sz="2000" dirty="0">
              <a:latin typeface="Economica"/>
              <a:ea typeface="Economica"/>
              <a:cs typeface="Economica"/>
              <a:sym typeface="Economica"/>
            </a:endParaRPr>
          </a:p>
          <a:p>
            <a:pPr marL="457200" lvl="0" indent="-387350" algn="l" rtl="0">
              <a:spcBef>
                <a:spcPts val="0"/>
              </a:spcBef>
              <a:spcAft>
                <a:spcPts val="0"/>
              </a:spcAft>
              <a:buSzPts val="2500"/>
              <a:buFont typeface="Economica"/>
              <a:buChar char="●"/>
            </a:pPr>
            <a:r>
              <a:rPr lang="en" sz="2000" dirty="0">
                <a:latin typeface="Economica"/>
                <a:ea typeface="Economica"/>
                <a:cs typeface="Economica"/>
                <a:sym typeface="Economica"/>
              </a:rPr>
              <a:t>Killware uses various technologies for attacks with different levels of sophistication</a:t>
            </a:r>
            <a:endParaRPr sz="2000" dirty="0">
              <a:latin typeface="Economica"/>
              <a:ea typeface="Economica"/>
              <a:cs typeface="Economica"/>
              <a:sym typeface="Economica"/>
            </a:endParaRPr>
          </a:p>
          <a:p>
            <a:pPr marL="457200" lvl="0" indent="-387350" algn="l" rtl="0">
              <a:spcBef>
                <a:spcPts val="0"/>
              </a:spcBef>
              <a:spcAft>
                <a:spcPts val="0"/>
              </a:spcAft>
              <a:buSzPts val="2500"/>
              <a:buFont typeface="Economica"/>
              <a:buChar char="●"/>
            </a:pPr>
            <a:r>
              <a:rPr lang="en" sz="2000" dirty="0">
                <a:latin typeface="Economica"/>
                <a:ea typeface="Economica"/>
                <a:cs typeface="Economica"/>
                <a:sym typeface="Economica"/>
              </a:rPr>
              <a:t>Finally, killware threats are predicted to increase dramatically in the near future </a:t>
            </a:r>
            <a:endParaRPr sz="2000" dirty="0">
              <a:latin typeface="Economica"/>
              <a:ea typeface="Economica"/>
              <a:cs typeface="Economica"/>
              <a:sym typeface="Economica"/>
            </a:endParaRPr>
          </a:p>
          <a:p>
            <a:pPr marL="0" lvl="0" indent="0" algn="l" rtl="0">
              <a:spcBef>
                <a:spcPts val="0"/>
              </a:spcBef>
              <a:spcAft>
                <a:spcPts val="0"/>
              </a:spcAft>
              <a:buNone/>
            </a:pPr>
            <a:endParaRPr dirty="0">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2"/>
          <p:cNvSpPr txBox="1">
            <a:spLocks noGrp="1"/>
          </p:cNvSpPr>
          <p:nvPr>
            <p:ph type="title"/>
          </p:nvPr>
        </p:nvSpPr>
        <p:spPr>
          <a:xfrm>
            <a:off x="311700" y="999675"/>
            <a:ext cx="8520600" cy="300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Questions? </a:t>
            </a:r>
            <a:endParaRPr/>
          </a:p>
        </p:txBody>
      </p:sp>
      <p:sp>
        <p:nvSpPr>
          <p:cNvPr id="277" name="Google Shape;277;p32"/>
          <p:cNvSpPr txBox="1"/>
          <p:nvPr/>
        </p:nvSpPr>
        <p:spPr>
          <a:xfrm>
            <a:off x="423700" y="1290800"/>
            <a:ext cx="82572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latin typeface="Economica"/>
              <a:ea typeface="Economica"/>
              <a:cs typeface="Economica"/>
              <a:sym typeface="Economica"/>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Contents</a:t>
            </a:r>
            <a:endParaRPr/>
          </a:p>
        </p:txBody>
      </p:sp>
      <p:sp>
        <p:nvSpPr>
          <p:cNvPr id="76" name="Google Shape;76;p15"/>
          <p:cNvSpPr txBox="1"/>
          <p:nvPr/>
        </p:nvSpPr>
        <p:spPr>
          <a:xfrm>
            <a:off x="423700" y="1290800"/>
            <a:ext cx="8257200" cy="35709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Economica"/>
              <a:buChar char="●"/>
            </a:pPr>
            <a:r>
              <a:rPr lang="en" sz="2000" dirty="0">
                <a:latin typeface="Economica"/>
                <a:ea typeface="Economica"/>
                <a:cs typeface="Economica"/>
                <a:sym typeface="Economica"/>
              </a:rPr>
              <a:t>Introduction of killware</a:t>
            </a:r>
            <a:endParaRPr sz="2000" dirty="0">
              <a:latin typeface="Economica"/>
              <a:ea typeface="Economica"/>
              <a:cs typeface="Economica"/>
              <a:sym typeface="Economica"/>
            </a:endParaRPr>
          </a:p>
          <a:p>
            <a:pPr marL="457200" lvl="0" indent="-355600" algn="l" rtl="0">
              <a:spcBef>
                <a:spcPts val="0"/>
              </a:spcBef>
              <a:spcAft>
                <a:spcPts val="0"/>
              </a:spcAft>
              <a:buSzPts val="2000"/>
              <a:buFont typeface="Economica"/>
              <a:buChar char="●"/>
            </a:pPr>
            <a:r>
              <a:rPr lang="en-US" sz="2000" dirty="0">
                <a:solidFill>
                  <a:schemeClr val="dk1"/>
                </a:solidFill>
                <a:latin typeface="Economica"/>
                <a:ea typeface="Economica"/>
                <a:cs typeface="Economica"/>
                <a:sym typeface="Economica"/>
              </a:rPr>
              <a:t>I</a:t>
            </a:r>
            <a:r>
              <a:rPr lang="en" sz="2000" dirty="0">
                <a:solidFill>
                  <a:schemeClr val="dk1"/>
                </a:solidFill>
                <a:latin typeface="Economica"/>
                <a:ea typeface="Economica"/>
                <a:cs typeface="Economica"/>
                <a:sym typeface="Economica"/>
              </a:rPr>
              <a:t>ts Risks </a:t>
            </a:r>
            <a:endParaRPr sz="2000" dirty="0">
              <a:latin typeface="Economica"/>
              <a:ea typeface="Economica"/>
              <a:cs typeface="Economica"/>
              <a:sym typeface="Economica"/>
            </a:endParaRPr>
          </a:p>
          <a:p>
            <a:pPr marL="457200" lvl="0" indent="-355600" algn="l" rtl="0">
              <a:spcBef>
                <a:spcPts val="0"/>
              </a:spcBef>
              <a:spcAft>
                <a:spcPts val="0"/>
              </a:spcAft>
              <a:buSzPts val="2000"/>
              <a:buFont typeface="Economica"/>
              <a:buChar char="●"/>
            </a:pPr>
            <a:r>
              <a:rPr lang="en" sz="2000" dirty="0">
                <a:latin typeface="Economica"/>
                <a:ea typeface="Economica"/>
                <a:cs typeface="Economica"/>
                <a:sym typeface="Economica"/>
              </a:rPr>
              <a:t>2 in depth Case Studies</a:t>
            </a:r>
            <a:endParaRPr sz="2000" dirty="0">
              <a:latin typeface="Economica"/>
              <a:ea typeface="Economica"/>
              <a:cs typeface="Economica"/>
              <a:sym typeface="Economica"/>
            </a:endParaRPr>
          </a:p>
          <a:p>
            <a:pPr marL="914400" lvl="1" indent="-355600" algn="l" rtl="0">
              <a:spcBef>
                <a:spcPts val="0"/>
              </a:spcBef>
              <a:spcAft>
                <a:spcPts val="0"/>
              </a:spcAft>
              <a:buSzPts val="2000"/>
              <a:buFont typeface="Economica"/>
              <a:buChar char="○"/>
            </a:pPr>
            <a:r>
              <a:rPr lang="en" sz="2000" dirty="0">
                <a:latin typeface="Economica"/>
                <a:ea typeface="Economica"/>
                <a:cs typeface="Economica"/>
                <a:sym typeface="Economica"/>
              </a:rPr>
              <a:t>Low Sophistication: Oldsmar Water Facility</a:t>
            </a:r>
            <a:endParaRPr sz="2000" dirty="0">
              <a:latin typeface="Economica"/>
              <a:ea typeface="Economica"/>
              <a:cs typeface="Economica"/>
              <a:sym typeface="Economica"/>
            </a:endParaRPr>
          </a:p>
          <a:p>
            <a:pPr marL="914400" lvl="1" indent="-355600" algn="l" rtl="0">
              <a:spcBef>
                <a:spcPts val="0"/>
              </a:spcBef>
              <a:spcAft>
                <a:spcPts val="0"/>
              </a:spcAft>
              <a:buSzPts val="2000"/>
              <a:buFont typeface="Economica"/>
              <a:buChar char="○"/>
            </a:pPr>
            <a:r>
              <a:rPr lang="en" sz="2000" dirty="0">
                <a:latin typeface="Economica"/>
                <a:ea typeface="Economica"/>
                <a:cs typeface="Economica"/>
                <a:sym typeface="Economica"/>
              </a:rPr>
              <a:t>High Sophistication: </a:t>
            </a:r>
            <a:r>
              <a:rPr lang="en" sz="2000" dirty="0">
                <a:solidFill>
                  <a:schemeClr val="dk1"/>
                </a:solidFill>
                <a:latin typeface="Economica"/>
                <a:ea typeface="Economica"/>
                <a:cs typeface="Economica"/>
                <a:sym typeface="Economica"/>
              </a:rPr>
              <a:t>Saudi Arabia petrochemical plant</a:t>
            </a:r>
            <a:endParaRPr sz="2000" dirty="0">
              <a:latin typeface="Economica"/>
              <a:ea typeface="Economica"/>
              <a:cs typeface="Economica"/>
              <a:sym typeface="Economica"/>
            </a:endParaRPr>
          </a:p>
          <a:p>
            <a:pPr marL="457200" lvl="0" indent="-355600" algn="l" rtl="0">
              <a:spcBef>
                <a:spcPts val="0"/>
              </a:spcBef>
              <a:spcAft>
                <a:spcPts val="0"/>
              </a:spcAft>
              <a:buSzPts val="2000"/>
              <a:buFont typeface="Economica"/>
              <a:buChar char="●"/>
            </a:pPr>
            <a:r>
              <a:rPr lang="en" sz="2000" dirty="0">
                <a:latin typeface="Economica"/>
                <a:ea typeface="Economica"/>
                <a:cs typeface="Economica"/>
                <a:sym typeface="Economica"/>
              </a:rPr>
              <a:t>Technologies </a:t>
            </a:r>
            <a:endParaRPr sz="2000" dirty="0">
              <a:latin typeface="Economica"/>
              <a:ea typeface="Economica"/>
              <a:cs typeface="Economica"/>
              <a:sym typeface="Economica"/>
            </a:endParaRPr>
          </a:p>
          <a:p>
            <a:pPr marL="914400" lvl="1" indent="-355600" algn="l" rtl="0">
              <a:spcBef>
                <a:spcPts val="0"/>
              </a:spcBef>
              <a:spcAft>
                <a:spcPts val="0"/>
              </a:spcAft>
              <a:buSzPts val="2000"/>
              <a:buFont typeface="Economica"/>
              <a:buChar char="○"/>
            </a:pPr>
            <a:r>
              <a:rPr lang="en" sz="2000" dirty="0">
                <a:latin typeface="Economica"/>
                <a:ea typeface="Economica"/>
                <a:cs typeface="Economica"/>
                <a:sym typeface="Economica"/>
              </a:rPr>
              <a:t>Existing Technologies</a:t>
            </a:r>
            <a:endParaRPr sz="2000" dirty="0">
              <a:latin typeface="Economica"/>
              <a:ea typeface="Economica"/>
              <a:cs typeface="Economica"/>
              <a:sym typeface="Economica"/>
            </a:endParaRPr>
          </a:p>
          <a:p>
            <a:pPr marL="914400" lvl="1" indent="-355600" algn="l" rtl="0">
              <a:spcBef>
                <a:spcPts val="0"/>
              </a:spcBef>
              <a:spcAft>
                <a:spcPts val="0"/>
              </a:spcAft>
              <a:buSzPts val="2000"/>
              <a:buFont typeface="Economica"/>
              <a:buChar char="○"/>
            </a:pPr>
            <a:r>
              <a:rPr lang="en" sz="2000" dirty="0">
                <a:solidFill>
                  <a:schemeClr val="dk1"/>
                </a:solidFill>
                <a:latin typeface="Economica"/>
                <a:ea typeface="Economica"/>
                <a:cs typeface="Economica"/>
                <a:sym typeface="Economica"/>
              </a:rPr>
              <a:t>Future Impacts</a:t>
            </a:r>
            <a:endParaRPr sz="2000" dirty="0">
              <a:latin typeface="Economica"/>
              <a:ea typeface="Economica"/>
              <a:cs typeface="Economica"/>
              <a:sym typeface="Economica"/>
            </a:endParaRPr>
          </a:p>
          <a:p>
            <a:pPr marL="457200" lvl="0" indent="-355600" algn="l" rtl="0">
              <a:spcBef>
                <a:spcPts val="0"/>
              </a:spcBef>
              <a:spcAft>
                <a:spcPts val="0"/>
              </a:spcAft>
              <a:buSzPts val="2000"/>
              <a:buFont typeface="Economica"/>
              <a:buChar char="●"/>
            </a:pPr>
            <a:r>
              <a:rPr lang="en" sz="2000" dirty="0">
                <a:latin typeface="Economica"/>
                <a:ea typeface="Economica"/>
                <a:cs typeface="Economica"/>
                <a:sym typeface="Economica"/>
              </a:rPr>
              <a:t>Conclusion</a:t>
            </a:r>
            <a:endParaRPr sz="2000" dirty="0">
              <a:latin typeface="Economica"/>
              <a:ea typeface="Economica"/>
              <a:cs typeface="Economica"/>
              <a:sym typeface="Economica"/>
            </a:endParaRPr>
          </a:p>
          <a:p>
            <a:pPr marL="457200" lvl="0" indent="-355600" algn="l" rtl="0">
              <a:spcBef>
                <a:spcPts val="0"/>
              </a:spcBef>
              <a:spcAft>
                <a:spcPts val="0"/>
              </a:spcAft>
              <a:buSzPts val="2000"/>
              <a:buFont typeface="Economica"/>
              <a:buChar char="●"/>
            </a:pPr>
            <a:r>
              <a:rPr lang="en" sz="2000" dirty="0">
                <a:latin typeface="Economica"/>
                <a:ea typeface="Economica"/>
                <a:cs typeface="Economica"/>
                <a:sym typeface="Economica"/>
              </a:rPr>
              <a:t>Questions</a:t>
            </a:r>
            <a:endParaRPr sz="2000" dirty="0">
              <a:latin typeface="Economica"/>
              <a:ea typeface="Economica"/>
              <a:cs typeface="Economica"/>
              <a:sym typeface="Economica"/>
            </a:endParaRPr>
          </a:p>
          <a:p>
            <a:pPr marL="0" lvl="0" indent="0" algn="l" rtl="0">
              <a:spcBef>
                <a:spcPts val="0"/>
              </a:spcBef>
              <a:spcAft>
                <a:spcPts val="0"/>
              </a:spcAft>
              <a:buNone/>
            </a:pPr>
            <a:endParaRPr sz="2000" dirty="0">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Bibliography</a:t>
            </a:r>
            <a:endParaRPr/>
          </a:p>
        </p:txBody>
      </p:sp>
      <p:sp>
        <p:nvSpPr>
          <p:cNvPr id="283" name="Google Shape;283;p33"/>
          <p:cNvSpPr txBox="1">
            <a:spLocks noGrp="1"/>
          </p:cNvSpPr>
          <p:nvPr>
            <p:ph type="body" idx="1"/>
          </p:nvPr>
        </p:nvSpPr>
        <p:spPr>
          <a:xfrm>
            <a:off x="311700" y="1147225"/>
            <a:ext cx="8520600" cy="343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chemeClr val="accent5"/>
                </a:solidFill>
                <a:latin typeface="Economica"/>
                <a:ea typeface="Economica"/>
                <a:cs typeface="Economica"/>
                <a:sym typeface="Economica"/>
                <a:hlinkClick r:id="rId3">
                  <a:extLst>
                    <a:ext uri="{A12FA001-AC4F-418D-AE19-62706E023703}">
                      <ahyp:hlinkClr xmlns:ahyp="http://schemas.microsoft.com/office/drawing/2018/hyperlinkcolor" val="tx"/>
                    </a:ext>
                  </a:extLst>
                </a:hlinkClick>
              </a:rPr>
              <a:t>Gartner Predicts By 2025 Cyber Attackers Will Have Weaponized Operational Technology Environments to Successfully Harm or Kill Humans</a:t>
            </a:r>
            <a:r>
              <a:rPr lang="en" sz="1200">
                <a:latin typeface="Economica"/>
                <a:ea typeface="Economica"/>
                <a:cs typeface="Economica"/>
                <a:sym typeface="Economica"/>
              </a:rPr>
              <a:t>- Gartner Inc.</a:t>
            </a:r>
            <a:endParaRPr sz="1200">
              <a:latin typeface="Economica"/>
              <a:ea typeface="Economica"/>
              <a:cs typeface="Economica"/>
              <a:sym typeface="Economica"/>
            </a:endParaRPr>
          </a:p>
          <a:p>
            <a:pPr marL="0" lvl="0" indent="0" algn="l" rtl="0">
              <a:spcBef>
                <a:spcPts val="0"/>
              </a:spcBef>
              <a:spcAft>
                <a:spcPts val="0"/>
              </a:spcAft>
              <a:buNone/>
            </a:pPr>
            <a:r>
              <a:rPr lang="en" sz="1200" u="sng">
                <a:solidFill>
                  <a:schemeClr val="hlink"/>
                </a:solidFill>
                <a:latin typeface="Economica"/>
                <a:ea typeface="Economica"/>
                <a:cs typeface="Economica"/>
                <a:sym typeface="Economica"/>
                <a:hlinkClick r:id="rId4"/>
              </a:rPr>
              <a:t>U.S. Critical Infrastructure: Addressing Cyber Threats and the Importance of Prevention</a:t>
            </a:r>
            <a:r>
              <a:rPr lang="en" sz="1200">
                <a:latin typeface="Economica"/>
                <a:ea typeface="Economica"/>
                <a:cs typeface="Economica"/>
                <a:sym typeface="Economica"/>
              </a:rPr>
              <a:t>- TripWire</a:t>
            </a:r>
            <a:endParaRPr sz="1200">
              <a:latin typeface="Economica"/>
              <a:ea typeface="Economica"/>
              <a:cs typeface="Economica"/>
              <a:sym typeface="Economica"/>
            </a:endParaRPr>
          </a:p>
          <a:p>
            <a:pPr marL="0" lvl="0" indent="0" algn="l" rtl="0">
              <a:spcBef>
                <a:spcPts val="0"/>
              </a:spcBef>
              <a:spcAft>
                <a:spcPts val="0"/>
              </a:spcAft>
              <a:buNone/>
            </a:pPr>
            <a:r>
              <a:rPr lang="en" sz="1200" u="sng">
                <a:solidFill>
                  <a:schemeClr val="hlink"/>
                </a:solidFill>
                <a:latin typeface="Economica"/>
                <a:ea typeface="Economica"/>
                <a:cs typeface="Economica"/>
                <a:sym typeface="Economica"/>
                <a:hlinkClick r:id="rId5"/>
              </a:rPr>
              <a:t>Autonomous cars low on a hacker’s hit list, for now</a:t>
            </a:r>
            <a:r>
              <a:rPr lang="en" sz="1200">
                <a:latin typeface="Economica"/>
                <a:ea typeface="Economica"/>
                <a:cs typeface="Economica"/>
                <a:sym typeface="Economica"/>
              </a:rPr>
              <a:t>- Automotive World</a:t>
            </a:r>
            <a:endParaRPr sz="1200">
              <a:latin typeface="Economica"/>
              <a:ea typeface="Economica"/>
              <a:cs typeface="Economica"/>
              <a:sym typeface="Economica"/>
            </a:endParaRPr>
          </a:p>
          <a:p>
            <a:pPr marL="0" lvl="0" indent="0" algn="l" rtl="0">
              <a:spcBef>
                <a:spcPts val="0"/>
              </a:spcBef>
              <a:spcAft>
                <a:spcPts val="0"/>
              </a:spcAft>
              <a:buNone/>
            </a:pPr>
            <a:r>
              <a:rPr lang="en" sz="1200" u="sng">
                <a:solidFill>
                  <a:schemeClr val="hlink"/>
                </a:solidFill>
                <a:latin typeface="Economica"/>
                <a:ea typeface="Economica"/>
                <a:cs typeface="Economica"/>
                <a:sym typeface="Economica"/>
                <a:hlinkClick r:id="rId6"/>
              </a:rPr>
              <a:t>Cyber attack on Saudi plant designed to cause explosion - ITP.net</a:t>
            </a:r>
            <a:r>
              <a:rPr lang="en" sz="1200" u="sng">
                <a:solidFill>
                  <a:schemeClr val="hlink"/>
                </a:solidFill>
                <a:latin typeface="Economica"/>
                <a:ea typeface="Economica"/>
                <a:cs typeface="Economica"/>
                <a:sym typeface="Economica"/>
              </a:rPr>
              <a:t> </a:t>
            </a:r>
            <a:r>
              <a:rPr lang="en" sz="1200">
                <a:latin typeface="Economica"/>
                <a:ea typeface="Economica"/>
                <a:cs typeface="Economica"/>
                <a:sym typeface="Economica"/>
              </a:rPr>
              <a:t>- ITP</a:t>
            </a:r>
            <a:endParaRPr sz="1200">
              <a:latin typeface="Economica"/>
              <a:ea typeface="Economica"/>
              <a:cs typeface="Economica"/>
              <a:sym typeface="Economica"/>
            </a:endParaRPr>
          </a:p>
          <a:p>
            <a:pPr marL="0" lvl="0" indent="0" algn="l" rtl="0">
              <a:spcBef>
                <a:spcPts val="0"/>
              </a:spcBef>
              <a:spcAft>
                <a:spcPts val="0"/>
              </a:spcAft>
              <a:buNone/>
            </a:pPr>
            <a:r>
              <a:rPr lang="en" sz="1200" u="sng">
                <a:solidFill>
                  <a:schemeClr val="hlink"/>
                </a:solidFill>
                <a:latin typeface="Economica"/>
                <a:ea typeface="Economica"/>
                <a:cs typeface="Economica"/>
                <a:sym typeface="Economica"/>
                <a:hlinkClick r:id="rId7"/>
              </a:rPr>
              <a:t>Trisis has the security world spooked, stumped and searching for answers (cyberscoop.com)</a:t>
            </a:r>
            <a:r>
              <a:rPr lang="en" sz="1200">
                <a:latin typeface="Economica"/>
                <a:ea typeface="Economica"/>
                <a:cs typeface="Economica"/>
                <a:sym typeface="Economica"/>
              </a:rPr>
              <a:t> - Cyberscoop</a:t>
            </a:r>
            <a:endParaRPr sz="1200">
              <a:latin typeface="Economica"/>
              <a:ea typeface="Economica"/>
              <a:cs typeface="Economica"/>
              <a:sym typeface="Economica"/>
            </a:endParaRPr>
          </a:p>
          <a:p>
            <a:pPr marL="0" lvl="0" indent="0" algn="l" rtl="0">
              <a:spcBef>
                <a:spcPts val="0"/>
              </a:spcBef>
              <a:spcAft>
                <a:spcPts val="0"/>
              </a:spcAft>
              <a:buNone/>
            </a:pPr>
            <a:r>
              <a:rPr lang="en" sz="1200" u="sng">
                <a:solidFill>
                  <a:schemeClr val="hlink"/>
                </a:solidFill>
                <a:highlight>
                  <a:srgbClr val="FFFFFF"/>
                </a:highlight>
                <a:latin typeface="Economica"/>
                <a:ea typeface="Economica"/>
                <a:cs typeface="Economica"/>
                <a:sym typeface="Economica"/>
                <a:hlinkClick r:id="rId8"/>
              </a:rPr>
              <a:t>A Cyberattack in Saudi Arabia Had a Deadly Goal. Experts Fear Another Try.</a:t>
            </a:r>
            <a:r>
              <a:rPr lang="en" sz="1200">
                <a:solidFill>
                  <a:srgbClr val="121212"/>
                </a:solidFill>
                <a:highlight>
                  <a:srgbClr val="FFFFFF"/>
                </a:highlight>
                <a:latin typeface="Economica"/>
                <a:ea typeface="Economica"/>
                <a:cs typeface="Economica"/>
                <a:sym typeface="Economica"/>
              </a:rPr>
              <a:t> - The New York Times</a:t>
            </a:r>
            <a:endParaRPr sz="1200">
              <a:solidFill>
                <a:srgbClr val="121212"/>
              </a:solidFill>
              <a:highlight>
                <a:srgbClr val="FFFFFF"/>
              </a:highlight>
              <a:latin typeface="Economica"/>
              <a:ea typeface="Economica"/>
              <a:cs typeface="Economica"/>
              <a:sym typeface="Economica"/>
            </a:endParaRPr>
          </a:p>
          <a:p>
            <a:pPr marL="0" lvl="0" indent="0" algn="l" rtl="0">
              <a:lnSpc>
                <a:spcPct val="182608"/>
              </a:lnSpc>
              <a:spcBef>
                <a:spcPts val="1500"/>
              </a:spcBef>
              <a:spcAft>
                <a:spcPts val="0"/>
              </a:spcAft>
              <a:buNone/>
            </a:pPr>
            <a:r>
              <a:rPr lang="en" sz="1200" u="sng">
                <a:solidFill>
                  <a:schemeClr val="hlink"/>
                </a:solidFill>
                <a:highlight>
                  <a:srgbClr val="FFFFFF"/>
                </a:highlight>
                <a:latin typeface="Economica"/>
                <a:ea typeface="Economica"/>
                <a:cs typeface="Economica"/>
                <a:sym typeface="Economica"/>
                <a:hlinkClick r:id="rId9"/>
              </a:rPr>
              <a:t>A cyber attack in Saudi Arabia failed to cause carnage, but the next attempt could be deadly</a:t>
            </a:r>
            <a:r>
              <a:rPr lang="en" sz="1200" b="1">
                <a:solidFill>
                  <a:srgbClr val="222222"/>
                </a:solidFill>
                <a:highlight>
                  <a:srgbClr val="FFFFFF"/>
                </a:highlight>
                <a:latin typeface="Economica"/>
                <a:ea typeface="Economica"/>
                <a:cs typeface="Economica"/>
                <a:sym typeface="Economica"/>
              </a:rPr>
              <a:t> </a:t>
            </a:r>
            <a:r>
              <a:rPr lang="en" sz="1200">
                <a:solidFill>
                  <a:srgbClr val="222222"/>
                </a:solidFill>
                <a:highlight>
                  <a:srgbClr val="FFFFFF"/>
                </a:highlight>
                <a:latin typeface="Economica"/>
                <a:ea typeface="Economica"/>
                <a:cs typeface="Economica"/>
                <a:sym typeface="Economica"/>
              </a:rPr>
              <a:t>- Independent</a:t>
            </a:r>
            <a:endParaRPr sz="1200">
              <a:solidFill>
                <a:srgbClr val="222222"/>
              </a:solidFill>
              <a:highlight>
                <a:srgbClr val="FFFFFF"/>
              </a:highlight>
              <a:latin typeface="Economica"/>
              <a:ea typeface="Economica"/>
              <a:cs typeface="Economica"/>
              <a:sym typeface="Economica"/>
            </a:endParaRPr>
          </a:p>
          <a:p>
            <a:pPr marL="0" lvl="0" indent="0" algn="l" rtl="0">
              <a:spcBef>
                <a:spcPts val="1400"/>
              </a:spcBef>
              <a:spcAft>
                <a:spcPts val="0"/>
              </a:spcAft>
              <a:buNone/>
            </a:pPr>
            <a:r>
              <a:rPr lang="en" sz="1200" u="sng">
                <a:solidFill>
                  <a:schemeClr val="hlink"/>
                </a:solidFill>
                <a:highlight>
                  <a:srgbClr val="FFFFFF"/>
                </a:highlight>
                <a:latin typeface="Economica"/>
                <a:ea typeface="Economica"/>
                <a:cs typeface="Economica"/>
                <a:sym typeface="Economica"/>
                <a:hlinkClick r:id="rId10"/>
              </a:rPr>
              <a:t>Hack of Saudi Petrochemical Plant Was Coordinated From Russian Institute</a:t>
            </a:r>
            <a:r>
              <a:rPr lang="en" sz="1200">
                <a:solidFill>
                  <a:srgbClr val="121212"/>
                </a:solidFill>
                <a:highlight>
                  <a:srgbClr val="FFFFFF"/>
                </a:highlight>
                <a:latin typeface="Economica"/>
                <a:ea typeface="Economica"/>
                <a:cs typeface="Economica"/>
                <a:sym typeface="Economica"/>
              </a:rPr>
              <a:t> - The New York Times</a:t>
            </a:r>
            <a:endParaRPr sz="1200">
              <a:solidFill>
                <a:srgbClr val="121212"/>
              </a:solidFill>
              <a:highlight>
                <a:srgbClr val="FFFFFF"/>
              </a:highlight>
              <a:latin typeface="Economica"/>
              <a:ea typeface="Economica"/>
              <a:cs typeface="Economica"/>
              <a:sym typeface="Economica"/>
            </a:endParaRPr>
          </a:p>
          <a:p>
            <a:pPr marL="0" lvl="0" indent="0" algn="l" rtl="0">
              <a:spcBef>
                <a:spcPts val="1500"/>
              </a:spcBef>
              <a:spcAft>
                <a:spcPts val="0"/>
              </a:spcAft>
              <a:buNone/>
            </a:pPr>
            <a:r>
              <a:rPr lang="en" sz="1200" u="sng">
                <a:solidFill>
                  <a:schemeClr val="hlink"/>
                </a:solidFill>
                <a:highlight>
                  <a:srgbClr val="FFFFFF"/>
                </a:highlight>
                <a:latin typeface="Economica"/>
                <a:ea typeface="Economica"/>
                <a:cs typeface="Economica"/>
                <a:sym typeface="Economica"/>
                <a:hlinkClick r:id="rId11"/>
              </a:rPr>
              <a:t>https://fossbytes.com/hacking-techniques/</a:t>
            </a:r>
            <a:r>
              <a:rPr lang="en" sz="1200">
                <a:solidFill>
                  <a:srgbClr val="121212"/>
                </a:solidFill>
                <a:highlight>
                  <a:srgbClr val="FFFFFF"/>
                </a:highlight>
                <a:latin typeface="Economica"/>
                <a:ea typeface="Economica"/>
                <a:cs typeface="Economica"/>
                <a:sym typeface="Economica"/>
              </a:rPr>
              <a:t> - Fossbytes</a:t>
            </a:r>
            <a:endParaRPr sz="1200">
              <a:solidFill>
                <a:srgbClr val="121212"/>
              </a:solidFill>
              <a:highlight>
                <a:srgbClr val="FFFFFF"/>
              </a:highlight>
              <a:latin typeface="Economica"/>
              <a:ea typeface="Economica"/>
              <a:cs typeface="Economica"/>
              <a:sym typeface="Economica"/>
            </a:endParaRPr>
          </a:p>
          <a:p>
            <a:pPr marL="0" lvl="0" indent="0" algn="l" rtl="0">
              <a:spcBef>
                <a:spcPts val="1500"/>
              </a:spcBef>
              <a:spcAft>
                <a:spcPts val="0"/>
              </a:spcAft>
              <a:buNone/>
            </a:pPr>
            <a:r>
              <a:rPr lang="en" sz="1200" u="sng">
                <a:solidFill>
                  <a:schemeClr val="hlink"/>
                </a:solidFill>
                <a:highlight>
                  <a:srgbClr val="FFFFFF"/>
                </a:highlight>
                <a:latin typeface="Economica"/>
                <a:ea typeface="Economica"/>
                <a:cs typeface="Economica"/>
                <a:sym typeface="Economica"/>
                <a:hlinkClick r:id="rId12"/>
              </a:rPr>
              <a:t>https://en.wikipedia.org/wiki/Triton_(malware)</a:t>
            </a:r>
            <a:r>
              <a:rPr lang="en" sz="1200">
                <a:solidFill>
                  <a:srgbClr val="121212"/>
                </a:solidFill>
                <a:highlight>
                  <a:srgbClr val="FFFFFF"/>
                </a:highlight>
                <a:latin typeface="Economica"/>
                <a:ea typeface="Economica"/>
                <a:cs typeface="Economica"/>
                <a:sym typeface="Economica"/>
              </a:rPr>
              <a:t> - Wikipedia</a:t>
            </a:r>
            <a:endParaRPr sz="1200">
              <a:solidFill>
                <a:srgbClr val="121212"/>
              </a:solidFill>
              <a:highlight>
                <a:srgbClr val="FFFFFF"/>
              </a:highlight>
              <a:latin typeface="Economica"/>
              <a:ea typeface="Economica"/>
              <a:cs typeface="Economica"/>
              <a:sym typeface="Economica"/>
            </a:endParaRPr>
          </a:p>
          <a:p>
            <a:pPr marL="0" lvl="0" indent="0" algn="l" rtl="0">
              <a:spcBef>
                <a:spcPts val="1500"/>
              </a:spcBef>
              <a:spcAft>
                <a:spcPts val="0"/>
              </a:spcAft>
              <a:buNone/>
            </a:pPr>
            <a:r>
              <a:rPr lang="en" sz="1200" u="sng">
                <a:solidFill>
                  <a:schemeClr val="hlink"/>
                </a:solidFill>
                <a:highlight>
                  <a:srgbClr val="FFFFFF"/>
                </a:highlight>
                <a:latin typeface="Economica"/>
                <a:ea typeface="Economica"/>
                <a:cs typeface="Economica"/>
                <a:sym typeface="Economica"/>
                <a:hlinkClick r:id="rId13"/>
              </a:rPr>
              <a:t>https://www.techrepublic.com/article/how-ai-enhanced-malware-poses-a-threat-to-your-organization/</a:t>
            </a:r>
            <a:r>
              <a:rPr lang="en" sz="1200">
                <a:solidFill>
                  <a:srgbClr val="121212"/>
                </a:solidFill>
                <a:highlight>
                  <a:srgbClr val="FFFFFF"/>
                </a:highlight>
                <a:latin typeface="Economica"/>
                <a:ea typeface="Economica"/>
                <a:cs typeface="Economica"/>
                <a:sym typeface="Economica"/>
              </a:rPr>
              <a:t> - Techrepublic</a:t>
            </a:r>
            <a:endParaRPr sz="1200">
              <a:solidFill>
                <a:srgbClr val="121212"/>
              </a:solidFill>
              <a:highlight>
                <a:srgbClr val="FFFFFF"/>
              </a:highlight>
              <a:latin typeface="Economica"/>
              <a:ea typeface="Economica"/>
              <a:cs typeface="Economica"/>
              <a:sym typeface="Economica"/>
            </a:endParaRPr>
          </a:p>
          <a:p>
            <a:pPr marL="0" lvl="0" indent="0" algn="l" rtl="0">
              <a:lnSpc>
                <a:spcPct val="182608"/>
              </a:lnSpc>
              <a:spcBef>
                <a:spcPts val="1500"/>
              </a:spcBef>
              <a:spcAft>
                <a:spcPts val="0"/>
              </a:spcAft>
              <a:buNone/>
            </a:pPr>
            <a:endParaRPr sz="1200">
              <a:solidFill>
                <a:srgbClr val="222222"/>
              </a:solidFill>
              <a:highlight>
                <a:srgbClr val="FFFFFF"/>
              </a:highlight>
              <a:latin typeface="Economica"/>
              <a:ea typeface="Economica"/>
              <a:cs typeface="Economica"/>
              <a:sym typeface="Economica"/>
            </a:endParaRPr>
          </a:p>
          <a:p>
            <a:pPr marL="0" lvl="0" indent="0" algn="l" rtl="0">
              <a:spcBef>
                <a:spcPts val="1400"/>
              </a:spcBef>
              <a:spcAft>
                <a:spcPts val="0"/>
              </a:spcAft>
              <a:buClr>
                <a:schemeClr val="dk1"/>
              </a:buClr>
              <a:buSzPts val="1100"/>
              <a:buFont typeface="Arial"/>
              <a:buNone/>
            </a:pPr>
            <a:endParaRPr sz="1200">
              <a:solidFill>
                <a:srgbClr val="121212"/>
              </a:solidFill>
              <a:highlight>
                <a:srgbClr val="FFFFFF"/>
              </a:highlight>
              <a:latin typeface="Economica"/>
              <a:ea typeface="Economica"/>
              <a:cs typeface="Economica"/>
              <a:sym typeface="Economica"/>
            </a:endParaRPr>
          </a:p>
          <a:p>
            <a:pPr marL="0" lvl="0" indent="0" algn="l" rtl="0">
              <a:spcBef>
                <a:spcPts val="1500"/>
              </a:spcBef>
              <a:spcAft>
                <a:spcPts val="0"/>
              </a:spcAft>
              <a:buNone/>
            </a:pPr>
            <a:endParaRPr sz="1200">
              <a:latin typeface="Economica"/>
              <a:ea typeface="Economica"/>
              <a:cs typeface="Economica"/>
              <a:sym typeface="Economica"/>
            </a:endParaRPr>
          </a:p>
          <a:p>
            <a:pPr marL="0" lvl="0" indent="0" algn="l" rtl="0">
              <a:spcBef>
                <a:spcPts val="0"/>
              </a:spcBef>
              <a:spcAft>
                <a:spcPts val="0"/>
              </a:spcAft>
              <a:buNone/>
            </a:pPr>
            <a:endParaRPr sz="1100">
              <a:latin typeface="Economica"/>
              <a:ea typeface="Economica"/>
              <a:cs typeface="Economica"/>
              <a:sym typeface="Economica"/>
            </a:endParaRPr>
          </a:p>
          <a:p>
            <a:pPr marL="0" lvl="0" indent="0" algn="l" rtl="0">
              <a:spcBef>
                <a:spcPts val="0"/>
              </a:spcBef>
              <a:spcAft>
                <a:spcPts val="0"/>
              </a:spcAft>
              <a:buNone/>
            </a:pPr>
            <a:endParaRPr sz="1200">
              <a:latin typeface="Economica"/>
              <a:ea typeface="Economica"/>
              <a:cs typeface="Economica"/>
              <a:sym typeface="Economica"/>
            </a:endParaRPr>
          </a:p>
          <a:p>
            <a:pPr marL="0" lvl="0" indent="0" algn="l" rtl="0">
              <a:spcBef>
                <a:spcPts val="0"/>
              </a:spcBef>
              <a:spcAft>
                <a:spcPts val="0"/>
              </a:spcAft>
              <a:buNone/>
            </a:pPr>
            <a:endParaRPr sz="1600">
              <a:latin typeface="Economica"/>
              <a:ea typeface="Economica"/>
              <a:cs typeface="Economica"/>
              <a:sym typeface="Economica"/>
            </a:endParaRPr>
          </a:p>
          <a:p>
            <a:pPr marL="0" lvl="0" indent="0" algn="l" rtl="0">
              <a:spcBef>
                <a:spcPts val="800"/>
              </a:spcBef>
              <a:spcAft>
                <a:spcPts val="0"/>
              </a:spcAft>
              <a:buNone/>
            </a:pPr>
            <a:endParaRPr sz="1600">
              <a:latin typeface="Economica"/>
              <a:ea typeface="Economica"/>
              <a:cs typeface="Economica"/>
              <a:sym typeface="Economica"/>
            </a:endParaRPr>
          </a:p>
          <a:p>
            <a:pPr marL="0" lvl="0" indent="0" algn="l" rtl="0">
              <a:spcBef>
                <a:spcPts val="800"/>
              </a:spcBef>
              <a:spcAft>
                <a:spcPts val="800"/>
              </a:spcAft>
              <a:buClr>
                <a:schemeClr val="dk1"/>
              </a:buClr>
              <a:buSzPts val="1100"/>
              <a:buFont typeface="Arial"/>
              <a:buNone/>
            </a:pPr>
            <a:endParaRPr sz="1600">
              <a:latin typeface="Economica"/>
              <a:ea typeface="Economica"/>
              <a:cs typeface="Economica"/>
              <a:sym typeface="Economic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82" name="Google Shape;82;p16"/>
          <p:cNvSpPr txBox="1">
            <a:spLocks noGrp="1"/>
          </p:cNvSpPr>
          <p:nvPr>
            <p:ph type="body" idx="1"/>
          </p:nvPr>
        </p:nvSpPr>
        <p:spPr>
          <a:xfrm>
            <a:off x="311700" y="1399400"/>
            <a:ext cx="3993300" cy="3351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dirty="0">
                <a:latin typeface="Economica"/>
                <a:ea typeface="Economica"/>
                <a:cs typeface="Economica"/>
                <a:sym typeface="Economica"/>
              </a:rPr>
              <a:t>What is Killware?</a:t>
            </a:r>
            <a:br>
              <a:rPr lang="en" sz="1400" dirty="0">
                <a:latin typeface="Economica"/>
                <a:ea typeface="Economica"/>
                <a:cs typeface="Economica"/>
                <a:sym typeface="Economica"/>
              </a:rPr>
            </a:br>
            <a:r>
              <a:rPr lang="en" sz="1400" dirty="0">
                <a:latin typeface="Economica"/>
                <a:ea typeface="Economica"/>
                <a:cs typeface="Economica"/>
                <a:sym typeface="Economica"/>
              </a:rPr>
              <a:t>Killware is different from other cyber security threats due to the main intention being to cause harm to people. </a:t>
            </a:r>
            <a:endParaRPr sz="1400" dirty="0">
              <a:latin typeface="Economica"/>
              <a:ea typeface="Economica"/>
              <a:cs typeface="Economica"/>
              <a:sym typeface="Economica"/>
            </a:endParaRPr>
          </a:p>
          <a:p>
            <a:pPr marL="0" lvl="0" indent="0" algn="l" rtl="0">
              <a:lnSpc>
                <a:spcPct val="100000"/>
              </a:lnSpc>
              <a:spcBef>
                <a:spcPts val="1600"/>
              </a:spcBef>
              <a:spcAft>
                <a:spcPts val="0"/>
              </a:spcAft>
              <a:buClr>
                <a:schemeClr val="dk1"/>
              </a:buClr>
              <a:buSzPts val="1100"/>
              <a:buNone/>
            </a:pPr>
            <a:r>
              <a:rPr lang="en" sz="1400" b="1" dirty="0">
                <a:latin typeface="Economica"/>
                <a:ea typeface="Economica"/>
                <a:cs typeface="Economica"/>
                <a:sym typeface="Economica"/>
              </a:rPr>
              <a:t>Can impact a broad range of industries</a:t>
            </a:r>
            <a:br>
              <a:rPr lang="en" sz="1400" dirty="0">
                <a:latin typeface="Economica"/>
                <a:ea typeface="Economica"/>
                <a:cs typeface="Economica"/>
                <a:sym typeface="Economica"/>
              </a:rPr>
            </a:br>
            <a:r>
              <a:rPr lang="en" sz="1400" dirty="0">
                <a:latin typeface="Economica"/>
                <a:ea typeface="Economica"/>
                <a:cs typeface="Economica"/>
                <a:sym typeface="Economica"/>
              </a:rPr>
              <a:t>Typically affects infrastructure among other sectors</a:t>
            </a:r>
            <a:endParaRPr sz="1400" dirty="0">
              <a:latin typeface="Economica"/>
              <a:ea typeface="Economica"/>
              <a:cs typeface="Economica"/>
              <a:sym typeface="Economica"/>
            </a:endParaRPr>
          </a:p>
          <a:p>
            <a:pPr marL="0" lvl="0" indent="0" algn="l" rtl="0">
              <a:lnSpc>
                <a:spcPct val="100000"/>
              </a:lnSpc>
              <a:spcBef>
                <a:spcPts val="0"/>
              </a:spcBef>
              <a:spcAft>
                <a:spcPts val="0"/>
              </a:spcAft>
              <a:buClr>
                <a:schemeClr val="dk1"/>
              </a:buClr>
              <a:buSzPts val="1100"/>
              <a:buNone/>
            </a:pPr>
            <a:r>
              <a:rPr lang="en" sz="1400" dirty="0">
                <a:latin typeface="Economica"/>
                <a:ea typeface="Economica"/>
                <a:cs typeface="Economica"/>
                <a:sym typeface="Economica"/>
              </a:rPr>
              <a:t>Examples: Hospitals, water treatment facilities, police departments, energy facilities and transportation</a:t>
            </a:r>
            <a:endParaRPr sz="1400" dirty="0">
              <a:latin typeface="Economica"/>
              <a:ea typeface="Economica"/>
              <a:cs typeface="Economica"/>
              <a:sym typeface="Economica"/>
            </a:endParaRPr>
          </a:p>
          <a:p>
            <a:pPr marL="0" lvl="0" indent="0" algn="l" rtl="0">
              <a:lnSpc>
                <a:spcPct val="100000"/>
              </a:lnSpc>
              <a:spcBef>
                <a:spcPts val="0"/>
              </a:spcBef>
              <a:spcAft>
                <a:spcPts val="0"/>
              </a:spcAft>
              <a:buClr>
                <a:schemeClr val="dk1"/>
              </a:buClr>
              <a:buSzPts val="1100"/>
              <a:buNone/>
            </a:pPr>
            <a:endParaRPr sz="1400" dirty="0">
              <a:latin typeface="Economica"/>
              <a:ea typeface="Economica"/>
              <a:cs typeface="Economica"/>
              <a:sym typeface="Economica"/>
            </a:endParaRPr>
          </a:p>
          <a:p>
            <a:pPr marL="0" lvl="0" indent="0" algn="l" rtl="0">
              <a:lnSpc>
                <a:spcPct val="100000"/>
              </a:lnSpc>
              <a:spcBef>
                <a:spcPts val="0"/>
              </a:spcBef>
              <a:spcAft>
                <a:spcPts val="1600"/>
              </a:spcAft>
              <a:buNone/>
            </a:pPr>
            <a:r>
              <a:rPr lang="en" sz="1400" b="1" dirty="0">
                <a:latin typeface="Economica"/>
                <a:ea typeface="Economica"/>
                <a:cs typeface="Economica"/>
                <a:sym typeface="Economica"/>
              </a:rPr>
              <a:t>Topic is gaining concern</a:t>
            </a:r>
            <a:br>
              <a:rPr lang="en" sz="1400" dirty="0">
                <a:latin typeface="Economica"/>
                <a:ea typeface="Economica"/>
                <a:cs typeface="Economica"/>
                <a:sym typeface="Economica"/>
              </a:rPr>
            </a:br>
            <a:r>
              <a:rPr lang="en" sz="1400" dirty="0">
                <a:latin typeface="Economica"/>
                <a:ea typeface="Economica"/>
                <a:cs typeface="Economica"/>
                <a:sym typeface="Economica"/>
              </a:rPr>
              <a:t>The head of the US department of homeland security recently came out and spoke about Killware’s potential hazards.</a:t>
            </a:r>
            <a:endParaRPr sz="1400" dirty="0">
              <a:latin typeface="Economica"/>
              <a:ea typeface="Economica"/>
              <a:cs typeface="Economica"/>
              <a:sym typeface="Economica"/>
            </a:endParaRPr>
          </a:p>
        </p:txBody>
      </p:sp>
      <p:pic>
        <p:nvPicPr>
          <p:cNvPr id="83" name="Google Shape;83;p16"/>
          <p:cNvPicPr preferRelativeResize="0"/>
          <p:nvPr/>
        </p:nvPicPr>
        <p:blipFill>
          <a:blip r:embed="rId3">
            <a:alphaModFix/>
          </a:blip>
          <a:stretch>
            <a:fillRect/>
          </a:stretch>
        </p:blipFill>
        <p:spPr>
          <a:xfrm>
            <a:off x="4654000" y="342525"/>
            <a:ext cx="2035800" cy="1955425"/>
          </a:xfrm>
          <a:prstGeom prst="rect">
            <a:avLst/>
          </a:prstGeom>
          <a:noFill/>
          <a:ln>
            <a:noFill/>
          </a:ln>
        </p:spPr>
      </p:pic>
      <p:pic>
        <p:nvPicPr>
          <p:cNvPr id="84" name="Google Shape;84;p16"/>
          <p:cNvPicPr preferRelativeResize="0"/>
          <p:nvPr/>
        </p:nvPicPr>
        <p:blipFill>
          <a:blip r:embed="rId4">
            <a:alphaModFix/>
          </a:blip>
          <a:stretch>
            <a:fillRect/>
          </a:stretch>
        </p:blipFill>
        <p:spPr>
          <a:xfrm>
            <a:off x="4654000" y="2442750"/>
            <a:ext cx="4170025" cy="2245398"/>
          </a:xfrm>
          <a:prstGeom prst="rect">
            <a:avLst/>
          </a:prstGeom>
          <a:noFill/>
          <a:ln>
            <a:noFill/>
          </a:ln>
        </p:spPr>
      </p:pic>
      <p:pic>
        <p:nvPicPr>
          <p:cNvPr id="85" name="Google Shape;85;p16"/>
          <p:cNvPicPr preferRelativeResize="0"/>
          <p:nvPr/>
        </p:nvPicPr>
        <p:blipFill>
          <a:blip r:embed="rId5">
            <a:alphaModFix/>
          </a:blip>
          <a:stretch>
            <a:fillRect/>
          </a:stretch>
        </p:blipFill>
        <p:spPr>
          <a:xfrm>
            <a:off x="6788225" y="342525"/>
            <a:ext cx="2035801" cy="1955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idx="4294967295"/>
          </p:nvPr>
        </p:nvSpPr>
        <p:spPr>
          <a:xfrm>
            <a:off x="311700" y="0"/>
            <a:ext cx="8520600" cy="80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2"/>
                </a:solidFill>
              </a:rPr>
              <a:t>Potential Risks of Killware</a:t>
            </a:r>
            <a:endParaRPr dirty="0">
              <a:solidFill>
                <a:schemeClr val="lt2"/>
              </a:solidFill>
            </a:endParaRPr>
          </a:p>
        </p:txBody>
      </p:sp>
      <p:sp>
        <p:nvSpPr>
          <p:cNvPr id="91" name="Google Shape;91;p17"/>
          <p:cNvSpPr txBox="1">
            <a:spLocks noGrp="1"/>
          </p:cNvSpPr>
          <p:nvPr>
            <p:ph type="body" idx="4294967295"/>
          </p:nvPr>
        </p:nvSpPr>
        <p:spPr>
          <a:xfrm>
            <a:off x="311700" y="540326"/>
            <a:ext cx="4260300" cy="3061023"/>
          </a:xfrm>
          <a:prstGeom prst="rect">
            <a:avLst/>
          </a:prstGeom>
        </p:spPr>
        <p:txBody>
          <a:bodyPr spcFirstLastPara="1" wrap="square" lIns="91425" tIns="91425" rIns="91425" bIns="91425" anchor="t" anchorCtr="0">
            <a:noAutofit/>
          </a:bodyPr>
          <a:lstStyle/>
          <a:p>
            <a:pPr marL="0" lvl="0" indent="0">
              <a:buNone/>
            </a:pPr>
            <a:r>
              <a:rPr lang="en" sz="2000" dirty="0">
                <a:latin typeface="Economica"/>
                <a:ea typeface="Economica"/>
                <a:cs typeface="Economica"/>
                <a:sym typeface="Economica"/>
              </a:rPr>
              <a:t>Critical Infrastructure Sectors</a:t>
            </a:r>
          </a:p>
          <a:p>
            <a:pPr marL="0" indent="0">
              <a:buNone/>
            </a:pPr>
            <a:r>
              <a:rPr lang="en-US" sz="1200" dirty="0">
                <a:latin typeface="Economica"/>
                <a:ea typeface="Economica"/>
                <a:cs typeface="Economica"/>
                <a:sym typeface="Economica"/>
              </a:rPr>
              <a:t>Water treatment facilities</a:t>
            </a:r>
          </a:p>
          <a:p>
            <a:pPr lvl="0" indent="-279400">
              <a:buSzPts val="800"/>
              <a:buFont typeface="Economica"/>
              <a:buChar char="●"/>
            </a:pPr>
            <a:r>
              <a:rPr lang="en-US" sz="1200" dirty="0">
                <a:latin typeface="Economica"/>
                <a:ea typeface="Economica"/>
                <a:cs typeface="Economica"/>
                <a:sym typeface="Economica"/>
              </a:rPr>
              <a:t>Manipulate chemical additions to poison drinking water</a:t>
            </a:r>
          </a:p>
          <a:p>
            <a:pPr marL="0" lvl="0" indent="0">
              <a:buNone/>
            </a:pPr>
            <a:r>
              <a:rPr lang="en-US" sz="1200" dirty="0">
                <a:latin typeface="Economica"/>
                <a:ea typeface="Economica"/>
                <a:cs typeface="Economica"/>
                <a:sym typeface="Economica"/>
              </a:rPr>
              <a:t>Energy Facilities</a:t>
            </a:r>
          </a:p>
          <a:p>
            <a:pPr lvl="0" indent="-279400">
              <a:buSzPts val="800"/>
              <a:buFont typeface="Economica"/>
              <a:buChar char="●"/>
            </a:pPr>
            <a:r>
              <a:rPr lang="en-US" sz="1200" dirty="0">
                <a:latin typeface="Economica"/>
                <a:ea typeface="Economica"/>
                <a:cs typeface="Economica"/>
                <a:sym typeface="Economica"/>
              </a:rPr>
              <a:t>Cause major damage or explosions at plants</a:t>
            </a:r>
          </a:p>
          <a:p>
            <a:pPr lvl="0" indent="-279400">
              <a:buSzPts val="800"/>
              <a:buFont typeface="Economica"/>
              <a:buChar char="●"/>
            </a:pPr>
            <a:r>
              <a:rPr lang="en-US" sz="1200" dirty="0">
                <a:latin typeface="Economica"/>
                <a:ea typeface="Economica"/>
                <a:cs typeface="Economica"/>
                <a:sym typeface="Economica"/>
              </a:rPr>
              <a:t>Hack power grids to stem needed energy production</a:t>
            </a:r>
          </a:p>
          <a:p>
            <a:pPr marL="0" lvl="0" indent="0">
              <a:buNone/>
            </a:pPr>
            <a:r>
              <a:rPr lang="en-US" sz="1200" dirty="0">
                <a:latin typeface="Economica"/>
                <a:ea typeface="Economica"/>
                <a:cs typeface="Economica"/>
                <a:sym typeface="Economica"/>
              </a:rPr>
              <a:t>Transportation</a:t>
            </a:r>
          </a:p>
          <a:p>
            <a:pPr lvl="0" indent="-279400">
              <a:buSzPts val="800"/>
              <a:buFont typeface="Economica"/>
              <a:buChar char="●"/>
            </a:pPr>
            <a:r>
              <a:rPr lang="en-US" sz="1200" dirty="0">
                <a:latin typeface="Economica"/>
                <a:ea typeface="Economica"/>
                <a:cs typeface="Economica"/>
                <a:sym typeface="Economica"/>
              </a:rPr>
              <a:t>Disruptions to traffic signals and redirections of train routes</a:t>
            </a:r>
          </a:p>
          <a:p>
            <a:pPr marL="0" lvl="0" indent="0">
              <a:buNone/>
            </a:pPr>
            <a:r>
              <a:rPr lang="en-US" sz="1200" dirty="0">
                <a:latin typeface="Economica"/>
                <a:ea typeface="Economica"/>
                <a:cs typeface="Economica"/>
                <a:sym typeface="Economica"/>
              </a:rPr>
              <a:t>Military</a:t>
            </a:r>
          </a:p>
          <a:p>
            <a:pPr lvl="0" indent="-279400">
              <a:buSzPts val="800"/>
              <a:buFont typeface="Economica"/>
              <a:buChar char="●"/>
            </a:pPr>
            <a:r>
              <a:rPr lang="en-US" sz="1200" dirty="0">
                <a:latin typeface="Economica"/>
                <a:ea typeface="Economica"/>
                <a:cs typeface="Economica"/>
                <a:sym typeface="Economica"/>
              </a:rPr>
              <a:t>Take control of weapon deployment systems</a:t>
            </a:r>
          </a:p>
          <a:p>
            <a:pPr lvl="0" indent="-279400">
              <a:buSzPts val="800"/>
              <a:buFont typeface="Economica"/>
              <a:buChar char="●"/>
            </a:pPr>
            <a:r>
              <a:rPr lang="en-US" sz="1200" dirty="0">
                <a:latin typeface="Economica"/>
                <a:ea typeface="Economica"/>
                <a:cs typeface="Economica"/>
                <a:sym typeface="Economica"/>
              </a:rPr>
              <a:t>Gain access to military operations and plans</a:t>
            </a:r>
          </a:p>
          <a:p>
            <a:pPr marL="0" lvl="0" indent="0" algn="l" rtl="0">
              <a:spcBef>
                <a:spcPts val="0"/>
              </a:spcBef>
              <a:spcAft>
                <a:spcPts val="0"/>
              </a:spcAft>
              <a:buNone/>
            </a:pPr>
            <a:r>
              <a:rPr lang="en" sz="1200" dirty="0">
                <a:latin typeface="Economica"/>
                <a:ea typeface="Economica"/>
                <a:cs typeface="Economica"/>
                <a:sym typeface="Economica"/>
              </a:rPr>
              <a:t>Dams</a:t>
            </a:r>
            <a:endParaRPr sz="1200" dirty="0">
              <a:latin typeface="Economica"/>
              <a:ea typeface="Economica"/>
              <a:cs typeface="Economica"/>
              <a:sym typeface="Economica"/>
            </a:endParaRPr>
          </a:p>
          <a:p>
            <a:pPr marL="457200" lvl="0" indent="-273050" algn="l" rtl="0">
              <a:spcBef>
                <a:spcPts val="0"/>
              </a:spcBef>
              <a:spcAft>
                <a:spcPts val="0"/>
              </a:spcAft>
              <a:buSzPts val="700"/>
              <a:buFont typeface="Economica"/>
              <a:buChar char="●"/>
            </a:pPr>
            <a:r>
              <a:rPr lang="en" sz="1300" dirty="0">
                <a:latin typeface="Economica"/>
                <a:ea typeface="Economica"/>
                <a:cs typeface="Economica"/>
                <a:sym typeface="Economica"/>
              </a:rPr>
              <a:t>Redirect water flow to cause flooding</a:t>
            </a:r>
            <a:endParaRPr sz="1300" dirty="0">
              <a:latin typeface="Economica"/>
              <a:ea typeface="Economica"/>
              <a:cs typeface="Economica"/>
              <a:sym typeface="Economica"/>
            </a:endParaRPr>
          </a:p>
        </p:txBody>
      </p:sp>
      <p:sp>
        <p:nvSpPr>
          <p:cNvPr id="92" name="Google Shape;92;p17"/>
          <p:cNvSpPr txBox="1">
            <a:spLocks noGrp="1"/>
          </p:cNvSpPr>
          <p:nvPr>
            <p:ph type="body" idx="4294967295"/>
          </p:nvPr>
        </p:nvSpPr>
        <p:spPr>
          <a:xfrm>
            <a:off x="4572000" y="723123"/>
            <a:ext cx="4260300" cy="2795100"/>
          </a:xfrm>
          <a:prstGeom prst="rect">
            <a:avLst/>
          </a:prstGeom>
        </p:spPr>
        <p:txBody>
          <a:bodyPr spcFirstLastPara="1" wrap="square" lIns="91425" tIns="91425" rIns="91425" bIns="91425" anchor="t" anchorCtr="0">
            <a:noAutofit/>
          </a:bodyPr>
          <a:lstStyle/>
          <a:p>
            <a:pPr marL="0" lvl="0" indent="0">
              <a:buNone/>
            </a:pPr>
            <a:r>
              <a:rPr lang="en-US" sz="1600" dirty="0">
                <a:latin typeface="Economica"/>
                <a:ea typeface="Economica"/>
                <a:cs typeface="Economica"/>
                <a:sym typeface="Economica"/>
              </a:rPr>
              <a:t>Other Sectors</a:t>
            </a:r>
          </a:p>
          <a:p>
            <a:pPr marL="0" lvl="0" indent="0">
              <a:buNone/>
            </a:pPr>
            <a:r>
              <a:rPr lang="en-US" sz="1600" dirty="0">
                <a:latin typeface="Economica"/>
                <a:ea typeface="Economica"/>
                <a:cs typeface="Economica"/>
                <a:sym typeface="Economica"/>
              </a:rPr>
              <a:t>Hospitals</a:t>
            </a:r>
          </a:p>
          <a:p>
            <a:pPr lvl="0" indent="-279400">
              <a:buSzPts val="800"/>
              <a:buFont typeface="Economica"/>
              <a:buChar char="●"/>
            </a:pPr>
            <a:r>
              <a:rPr lang="en-US" sz="1400" dirty="0">
                <a:latin typeface="Economica"/>
                <a:ea typeface="Economica"/>
                <a:cs typeface="Economica"/>
                <a:sym typeface="Economica"/>
              </a:rPr>
              <a:t>Shut down facilities to prevent treatment to patients</a:t>
            </a:r>
          </a:p>
          <a:p>
            <a:pPr lvl="0" indent="-279400">
              <a:buSzPts val="800"/>
              <a:buFont typeface="Economica"/>
              <a:buChar char="●"/>
            </a:pPr>
            <a:r>
              <a:rPr lang="en-US" sz="1400" dirty="0">
                <a:latin typeface="Economica"/>
                <a:ea typeface="Economica"/>
                <a:cs typeface="Economica"/>
                <a:sym typeface="Economica"/>
              </a:rPr>
              <a:t>Attacks on equipment and scheduling to alter surgeries and critical procedures</a:t>
            </a:r>
          </a:p>
          <a:p>
            <a:pPr marL="0" lvl="0" indent="0">
              <a:buNone/>
            </a:pPr>
            <a:r>
              <a:rPr lang="en-US" sz="1600" dirty="0">
                <a:latin typeface="Economica"/>
                <a:ea typeface="Economica"/>
                <a:cs typeface="Economica"/>
                <a:sym typeface="Economica"/>
              </a:rPr>
              <a:t>Manufacturing/Chemical Production Facilities</a:t>
            </a:r>
          </a:p>
          <a:p>
            <a:pPr lvl="0" indent="-279400">
              <a:buSzPts val="800"/>
              <a:buFont typeface="Economica"/>
              <a:buChar char="●"/>
            </a:pPr>
            <a:r>
              <a:rPr lang="en-US" sz="1400" dirty="0">
                <a:latin typeface="Economica"/>
                <a:ea typeface="Economica"/>
                <a:cs typeface="Economica"/>
                <a:sym typeface="Economica"/>
              </a:rPr>
              <a:t>Disable safety instrumented systems to prevent facilities from shutting down during hazardous event</a:t>
            </a:r>
          </a:p>
          <a:p>
            <a:pPr lvl="0" indent="-279400">
              <a:buSzPts val="800"/>
              <a:buFont typeface="Economica"/>
              <a:buChar char="●"/>
            </a:pPr>
            <a:r>
              <a:rPr lang="en-US" sz="1400" dirty="0">
                <a:latin typeface="Economica"/>
                <a:ea typeface="Economica"/>
                <a:cs typeface="Economica"/>
                <a:sym typeface="Economica"/>
              </a:rPr>
              <a:t>And I will turn it over to Cassie to talk about the first case study</a:t>
            </a:r>
          </a:p>
          <a:p>
            <a:pPr marL="0" lvl="0" indent="0" algn="l" rtl="0">
              <a:spcBef>
                <a:spcPts val="0"/>
              </a:spcBef>
              <a:spcAft>
                <a:spcPts val="0"/>
              </a:spcAft>
              <a:buNone/>
            </a:pPr>
            <a:endParaRPr sz="1400" dirty="0">
              <a:latin typeface="Economica"/>
              <a:ea typeface="Economica"/>
              <a:cs typeface="Economica"/>
              <a:sym typeface="Economica"/>
            </a:endParaRPr>
          </a:p>
        </p:txBody>
      </p:sp>
      <p:pic>
        <p:nvPicPr>
          <p:cNvPr id="93" name="Google Shape;93;p17"/>
          <p:cNvPicPr preferRelativeResize="0"/>
          <p:nvPr/>
        </p:nvPicPr>
        <p:blipFill>
          <a:blip r:embed="rId3">
            <a:alphaModFix/>
          </a:blip>
          <a:stretch>
            <a:fillRect/>
          </a:stretch>
        </p:blipFill>
        <p:spPr>
          <a:xfrm>
            <a:off x="2523863" y="3732675"/>
            <a:ext cx="1899288" cy="1310100"/>
          </a:xfrm>
          <a:prstGeom prst="rect">
            <a:avLst/>
          </a:prstGeom>
          <a:noFill/>
          <a:ln>
            <a:noFill/>
          </a:ln>
        </p:spPr>
      </p:pic>
      <p:pic>
        <p:nvPicPr>
          <p:cNvPr id="94" name="Google Shape;94;p17"/>
          <p:cNvPicPr preferRelativeResize="0"/>
          <p:nvPr/>
        </p:nvPicPr>
        <p:blipFill>
          <a:blip r:embed="rId4">
            <a:alphaModFix/>
          </a:blip>
          <a:stretch>
            <a:fillRect/>
          </a:stretch>
        </p:blipFill>
        <p:spPr>
          <a:xfrm>
            <a:off x="4572000" y="3732675"/>
            <a:ext cx="2087986" cy="1310099"/>
          </a:xfrm>
          <a:prstGeom prst="rect">
            <a:avLst/>
          </a:prstGeom>
          <a:noFill/>
          <a:ln>
            <a:noFill/>
          </a:ln>
        </p:spPr>
      </p:pic>
      <p:pic>
        <p:nvPicPr>
          <p:cNvPr id="95" name="Google Shape;95;p17"/>
          <p:cNvPicPr preferRelativeResize="0"/>
          <p:nvPr/>
        </p:nvPicPr>
        <p:blipFill>
          <a:blip r:embed="rId5">
            <a:alphaModFix/>
          </a:blip>
          <a:stretch>
            <a:fillRect/>
          </a:stretch>
        </p:blipFill>
        <p:spPr>
          <a:xfrm>
            <a:off x="6808825" y="3732675"/>
            <a:ext cx="2023475" cy="1310099"/>
          </a:xfrm>
          <a:prstGeom prst="rect">
            <a:avLst/>
          </a:prstGeom>
          <a:noFill/>
          <a:ln>
            <a:noFill/>
          </a:ln>
        </p:spPr>
      </p:pic>
      <p:pic>
        <p:nvPicPr>
          <p:cNvPr id="96" name="Google Shape;96;p17"/>
          <p:cNvPicPr preferRelativeResize="0"/>
          <p:nvPr/>
        </p:nvPicPr>
        <p:blipFill>
          <a:blip r:embed="rId6">
            <a:alphaModFix/>
          </a:blip>
          <a:stretch>
            <a:fillRect/>
          </a:stretch>
        </p:blipFill>
        <p:spPr>
          <a:xfrm>
            <a:off x="311700" y="3732675"/>
            <a:ext cx="2087975" cy="1310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265500" y="256200"/>
            <a:ext cx="4045200" cy="87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Oldsmar Water Facility</a:t>
            </a:r>
            <a:endParaRPr/>
          </a:p>
        </p:txBody>
      </p:sp>
      <p:sp>
        <p:nvSpPr>
          <p:cNvPr id="102" name="Google Shape;102;p18"/>
          <p:cNvSpPr txBox="1">
            <a:spLocks noGrp="1"/>
          </p:cNvSpPr>
          <p:nvPr>
            <p:ph type="subTitle" idx="1"/>
          </p:nvPr>
        </p:nvSpPr>
        <p:spPr>
          <a:xfrm>
            <a:off x="265500" y="1163645"/>
            <a:ext cx="40452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Attempt to alter the chemical makeup of the water that leads to Oldsmar, Florida</a:t>
            </a:r>
            <a:endParaRPr/>
          </a:p>
        </p:txBody>
      </p:sp>
      <p:sp>
        <p:nvSpPr>
          <p:cNvPr id="103" name="Google Shape;103;p18"/>
          <p:cNvSpPr txBox="1">
            <a:spLocks noGrp="1"/>
          </p:cNvSpPr>
          <p:nvPr>
            <p:ph type="body" idx="2"/>
          </p:nvPr>
        </p:nvSpPr>
        <p:spPr>
          <a:xfrm>
            <a:off x="4939500" y="724200"/>
            <a:ext cx="39876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t>What happened?</a:t>
            </a:r>
            <a:endParaRPr sz="2100" b="1"/>
          </a:p>
          <a:p>
            <a:pPr marL="0" lvl="0" indent="0" algn="l" rtl="0">
              <a:spcBef>
                <a:spcPts val="0"/>
              </a:spcBef>
              <a:spcAft>
                <a:spcPts val="0"/>
              </a:spcAft>
              <a:buNone/>
            </a:pPr>
            <a:r>
              <a:rPr lang="en" sz="2100" b="1"/>
              <a:t>What technology was used?</a:t>
            </a:r>
            <a:endParaRPr sz="2100" b="1"/>
          </a:p>
          <a:p>
            <a:pPr marL="0" lvl="0" indent="0" algn="l" rtl="0">
              <a:spcBef>
                <a:spcPts val="0"/>
              </a:spcBef>
              <a:spcAft>
                <a:spcPts val="0"/>
              </a:spcAft>
              <a:buNone/>
            </a:pPr>
            <a:r>
              <a:rPr lang="en" sz="2100" b="1"/>
              <a:t>What was the outcome?</a:t>
            </a:r>
            <a:endParaRPr sz="2100" b="1"/>
          </a:p>
        </p:txBody>
      </p:sp>
      <p:pic>
        <p:nvPicPr>
          <p:cNvPr id="104" name="Google Shape;104;p18"/>
          <p:cNvPicPr preferRelativeResize="0"/>
          <p:nvPr/>
        </p:nvPicPr>
        <p:blipFill>
          <a:blip r:embed="rId3">
            <a:alphaModFix/>
          </a:blip>
          <a:stretch>
            <a:fillRect/>
          </a:stretch>
        </p:blipFill>
        <p:spPr>
          <a:xfrm>
            <a:off x="208893" y="2218900"/>
            <a:ext cx="4158300" cy="2772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pSp>
        <p:nvGrpSpPr>
          <p:cNvPr id="109" name="Google Shape;109;p19"/>
          <p:cNvGrpSpPr/>
          <p:nvPr/>
        </p:nvGrpSpPr>
        <p:grpSpPr>
          <a:xfrm>
            <a:off x="3230400" y="1568589"/>
            <a:ext cx="2683200" cy="3086700"/>
            <a:chOff x="3230400" y="1568589"/>
            <a:chExt cx="2683200" cy="3086700"/>
          </a:xfrm>
        </p:grpSpPr>
        <p:sp>
          <p:nvSpPr>
            <p:cNvPr id="110" name="Google Shape;110;p19"/>
            <p:cNvSpPr/>
            <p:nvPr/>
          </p:nvSpPr>
          <p:spPr>
            <a:xfrm>
              <a:off x="3230400"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txBox="1"/>
            <p:nvPr/>
          </p:nvSpPr>
          <p:spPr>
            <a:xfrm>
              <a:off x="3230400" y="1568600"/>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19"/>
          <p:cNvSpPr txBox="1">
            <a:spLocks noGrp="1"/>
          </p:cNvSpPr>
          <p:nvPr>
            <p:ph type="body" idx="4294967295"/>
          </p:nvPr>
        </p:nvSpPr>
        <p:spPr>
          <a:xfrm>
            <a:off x="6105400" y="2091277"/>
            <a:ext cx="2494500" cy="25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Someone happened to be looking at the computer screen.</a:t>
            </a:r>
            <a:endParaRPr sz="1400" b="1"/>
          </a:p>
          <a:p>
            <a:pPr marL="0" lvl="0" indent="0" algn="l" rtl="0">
              <a:spcBef>
                <a:spcPts val="800"/>
              </a:spcBef>
              <a:spcAft>
                <a:spcPts val="800"/>
              </a:spcAft>
              <a:buNone/>
            </a:pPr>
            <a:r>
              <a:rPr lang="en" sz="1400"/>
              <a:t>An employee was watching the screen when the mouse moved, opened softwares, and manually increased the lye levels.</a:t>
            </a:r>
            <a:endParaRPr sz="1400"/>
          </a:p>
        </p:txBody>
      </p:sp>
      <p:grpSp>
        <p:nvGrpSpPr>
          <p:cNvPr id="113" name="Google Shape;113;p19"/>
          <p:cNvGrpSpPr/>
          <p:nvPr/>
        </p:nvGrpSpPr>
        <p:grpSpPr>
          <a:xfrm>
            <a:off x="6022975" y="1568589"/>
            <a:ext cx="2685450" cy="3086700"/>
            <a:chOff x="6022975" y="1568589"/>
            <a:chExt cx="2685450" cy="3086700"/>
          </a:xfrm>
        </p:grpSpPr>
        <p:sp>
          <p:nvSpPr>
            <p:cNvPr id="114" name="Google Shape;114;p19"/>
            <p:cNvSpPr/>
            <p:nvPr/>
          </p:nvSpPr>
          <p:spPr>
            <a:xfrm>
              <a:off x="6022975"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txBox="1"/>
            <p:nvPr/>
          </p:nvSpPr>
          <p:spPr>
            <a:xfrm>
              <a:off x="6025225" y="1568600"/>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9"/>
          <p:cNvSpPr txBox="1">
            <a:spLocks noGrp="1"/>
          </p:cNvSpPr>
          <p:nvPr>
            <p:ph type="body" idx="4294967295"/>
          </p:nvPr>
        </p:nvSpPr>
        <p:spPr>
          <a:xfrm>
            <a:off x="3316825" y="2091277"/>
            <a:ext cx="2484300" cy="25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t>The attacker attempted to change the level of lye in the water.</a:t>
            </a:r>
            <a:endParaRPr sz="1400" b="1"/>
          </a:p>
          <a:p>
            <a:pPr marL="0" lvl="0" indent="0" algn="l" rtl="0">
              <a:spcBef>
                <a:spcPts val="800"/>
              </a:spcBef>
              <a:spcAft>
                <a:spcPts val="0"/>
              </a:spcAft>
              <a:buClr>
                <a:schemeClr val="dk1"/>
              </a:buClr>
              <a:buSzPts val="1100"/>
              <a:buFont typeface="Arial"/>
              <a:buNone/>
            </a:pPr>
            <a:r>
              <a:rPr lang="en" sz="1400"/>
              <a:t>In low levels, lye regulates the PH level of water</a:t>
            </a:r>
            <a:endParaRPr sz="1400"/>
          </a:p>
          <a:p>
            <a:pPr marL="0" lvl="0" indent="0" algn="l" rtl="0">
              <a:spcBef>
                <a:spcPts val="800"/>
              </a:spcBef>
              <a:spcAft>
                <a:spcPts val="0"/>
              </a:spcAft>
              <a:buClr>
                <a:schemeClr val="dk1"/>
              </a:buClr>
              <a:buSzPts val="1100"/>
              <a:buFont typeface="Arial"/>
              <a:buNone/>
            </a:pPr>
            <a:r>
              <a:rPr lang="en" sz="1400"/>
              <a:t>In high levels, lye is toxic</a:t>
            </a:r>
            <a:endParaRPr sz="1400"/>
          </a:p>
          <a:p>
            <a:pPr marL="0" lvl="0" indent="0" algn="l" rtl="0">
              <a:spcBef>
                <a:spcPts val="800"/>
              </a:spcBef>
              <a:spcAft>
                <a:spcPts val="800"/>
              </a:spcAft>
              <a:buNone/>
            </a:pPr>
            <a:r>
              <a:rPr lang="en" sz="1400"/>
              <a:t>Attacker increased the levels by 100 times!</a:t>
            </a:r>
            <a:endParaRPr sz="1400" b="1"/>
          </a:p>
        </p:txBody>
      </p:sp>
      <p:sp>
        <p:nvSpPr>
          <p:cNvPr id="117" name="Google Shape;117;p19"/>
          <p:cNvSpPr txBox="1">
            <a:spLocks noGrp="1"/>
          </p:cNvSpPr>
          <p:nvPr>
            <p:ph type="body" idx="4294967295"/>
          </p:nvPr>
        </p:nvSpPr>
        <p:spPr>
          <a:xfrm>
            <a:off x="518000" y="2091275"/>
            <a:ext cx="2520600" cy="25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Because of COVID and work-from-home, remote access was enabled.</a:t>
            </a:r>
            <a:endParaRPr sz="1400" b="1"/>
          </a:p>
          <a:p>
            <a:pPr marL="0" lvl="0" indent="0" algn="l" rtl="0">
              <a:spcBef>
                <a:spcPts val="800"/>
              </a:spcBef>
              <a:spcAft>
                <a:spcPts val="800"/>
              </a:spcAft>
              <a:buClr>
                <a:schemeClr val="dk1"/>
              </a:buClr>
              <a:buSzPts val="1100"/>
              <a:buFont typeface="Arial"/>
              <a:buNone/>
            </a:pPr>
            <a:r>
              <a:rPr lang="en" sz="1400"/>
              <a:t>TeamViewer was installed on the plant’s computers allowing managers to monitor and audit system behavior from home.</a:t>
            </a:r>
            <a:endParaRPr sz="1400" b="1"/>
          </a:p>
        </p:txBody>
      </p:sp>
      <p:grpSp>
        <p:nvGrpSpPr>
          <p:cNvPr id="118" name="Google Shape;118;p19"/>
          <p:cNvGrpSpPr/>
          <p:nvPr/>
        </p:nvGrpSpPr>
        <p:grpSpPr>
          <a:xfrm>
            <a:off x="437825" y="1568589"/>
            <a:ext cx="2685450" cy="3086700"/>
            <a:chOff x="437825" y="1568589"/>
            <a:chExt cx="2685450" cy="3086700"/>
          </a:xfrm>
        </p:grpSpPr>
        <p:sp>
          <p:nvSpPr>
            <p:cNvPr id="119" name="Google Shape;119;p19"/>
            <p:cNvSpPr/>
            <p:nvPr/>
          </p:nvSpPr>
          <p:spPr>
            <a:xfrm>
              <a:off x="440075" y="1568589"/>
              <a:ext cx="2683200" cy="3086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txBox="1"/>
            <p:nvPr/>
          </p:nvSpPr>
          <p:spPr>
            <a:xfrm>
              <a:off x="437825" y="1568589"/>
              <a:ext cx="2683200" cy="4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 Happened?</a:t>
            </a:r>
            <a:endParaRPr/>
          </a:p>
        </p:txBody>
      </p:sp>
      <p:cxnSp>
        <p:nvCxnSpPr>
          <p:cNvPr id="122" name="Google Shape;122;p19"/>
          <p:cNvCxnSpPr/>
          <p:nvPr/>
        </p:nvCxnSpPr>
        <p:spPr>
          <a:xfrm>
            <a:off x="4364550" y="1242375"/>
            <a:ext cx="414900" cy="0"/>
          </a:xfrm>
          <a:prstGeom prst="straightConnector1">
            <a:avLst/>
          </a:prstGeom>
          <a:noFill/>
          <a:ln w="28575" cap="flat" cmpd="sng">
            <a:solidFill>
              <a:schemeClr val="lt2"/>
            </a:solidFill>
            <a:prstDash val="solid"/>
            <a:round/>
            <a:headEnd type="none" w="sm" len="sm"/>
            <a:tailEnd type="none" w="sm" len="sm"/>
          </a:ln>
        </p:spPr>
      </p:cxnSp>
      <p:sp>
        <p:nvSpPr>
          <p:cNvPr id="123" name="Google Shape;123;p19"/>
          <p:cNvSpPr txBox="1">
            <a:spLocks noGrp="1"/>
          </p:cNvSpPr>
          <p:nvPr>
            <p:ph type="body" idx="4294967295"/>
          </p:nvPr>
        </p:nvSpPr>
        <p:spPr>
          <a:xfrm>
            <a:off x="3316800" y="1562875"/>
            <a:ext cx="24843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Sodium Hydroxide</a:t>
            </a:r>
            <a:endParaRPr>
              <a:solidFill>
                <a:schemeClr val="lt1"/>
              </a:solidFill>
            </a:endParaRPr>
          </a:p>
        </p:txBody>
      </p:sp>
      <p:sp>
        <p:nvSpPr>
          <p:cNvPr id="124" name="Google Shape;124;p19"/>
          <p:cNvSpPr txBox="1">
            <a:spLocks noGrp="1"/>
          </p:cNvSpPr>
          <p:nvPr>
            <p:ph type="body" idx="4294967295"/>
          </p:nvPr>
        </p:nvSpPr>
        <p:spPr>
          <a:xfrm>
            <a:off x="6107075" y="1562875"/>
            <a:ext cx="24843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Detection</a:t>
            </a:r>
            <a:endParaRPr>
              <a:solidFill>
                <a:schemeClr val="lt1"/>
              </a:solidFill>
            </a:endParaRPr>
          </a:p>
        </p:txBody>
      </p:sp>
      <p:sp>
        <p:nvSpPr>
          <p:cNvPr id="125" name="Google Shape;125;p19"/>
          <p:cNvSpPr txBox="1">
            <a:spLocks noGrp="1"/>
          </p:cNvSpPr>
          <p:nvPr>
            <p:ph type="body" idx="4294967295"/>
          </p:nvPr>
        </p:nvSpPr>
        <p:spPr>
          <a:xfrm>
            <a:off x="526525" y="1562875"/>
            <a:ext cx="24843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Remote Access</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body" idx="4294967295"/>
          </p:nvPr>
        </p:nvSpPr>
        <p:spPr>
          <a:xfrm>
            <a:off x="3068126" y="2041426"/>
            <a:ext cx="2860800" cy="286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The attacker clearly was not highly sophisticated in their computer knowledge because they didn’t hide their behavior on the computer.</a:t>
            </a:r>
            <a:endParaRPr sz="1400"/>
          </a:p>
          <a:p>
            <a:pPr marL="0" lvl="0" indent="0" algn="ctr" rtl="0">
              <a:spcBef>
                <a:spcPts val="1600"/>
              </a:spcBef>
              <a:spcAft>
                <a:spcPts val="1600"/>
              </a:spcAft>
              <a:buNone/>
            </a:pPr>
            <a:r>
              <a:rPr lang="en" sz="1400"/>
              <a:t>They were not sophisticated in their system or water treatment knowledge because they increased the lye by too many factors to go unnoticed.</a:t>
            </a:r>
            <a:endParaRPr sz="1400"/>
          </a:p>
        </p:txBody>
      </p:sp>
      <p:sp>
        <p:nvSpPr>
          <p:cNvPr id="131" name="Google Shape;131;p20"/>
          <p:cNvSpPr txBox="1">
            <a:spLocks noGrp="1"/>
          </p:cNvSpPr>
          <p:nvPr>
            <p:ph type="body" idx="4294967295"/>
          </p:nvPr>
        </p:nvSpPr>
        <p:spPr>
          <a:xfrm>
            <a:off x="5971333" y="2041426"/>
            <a:ext cx="2860800" cy="286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Remote access connections are incredibly dangerous and highly targeted because they are the only tools that connect the organization’s regular internet-connected IT network to the plant equipment. </a:t>
            </a:r>
            <a:endParaRPr sz="1400"/>
          </a:p>
          <a:p>
            <a:pPr marL="0" lvl="0" indent="0" algn="ctr" rtl="0">
              <a:spcBef>
                <a:spcPts val="1600"/>
              </a:spcBef>
              <a:spcAft>
                <a:spcPts val="1600"/>
              </a:spcAft>
              <a:buNone/>
            </a:pPr>
            <a:r>
              <a:rPr lang="en" sz="1400"/>
              <a:t>When offline, the system not accessible from the outside world.</a:t>
            </a:r>
            <a:endParaRPr sz="1400"/>
          </a:p>
        </p:txBody>
      </p:sp>
      <p:sp>
        <p:nvSpPr>
          <p:cNvPr id="132" name="Google Shape;132;p20"/>
          <p:cNvSpPr txBox="1">
            <a:spLocks noGrp="1"/>
          </p:cNvSpPr>
          <p:nvPr>
            <p:ph type="body" idx="4294967295"/>
          </p:nvPr>
        </p:nvSpPr>
        <p:spPr>
          <a:xfrm>
            <a:off x="3068168" y="1508700"/>
            <a:ext cx="28608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Low Sophistication</a:t>
            </a:r>
            <a:endParaRPr/>
          </a:p>
        </p:txBody>
      </p:sp>
      <p:sp>
        <p:nvSpPr>
          <p:cNvPr id="133" name="Google Shape;133;p20"/>
          <p:cNvSpPr/>
          <p:nvPr/>
        </p:nvSpPr>
        <p:spPr>
          <a:xfrm>
            <a:off x="0" y="0"/>
            <a:ext cx="9161100" cy="137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txBox="1">
            <a:spLocks noGrp="1"/>
          </p:cNvSpPr>
          <p:nvPr>
            <p:ph type="title" idx="4294967295"/>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What Technology Was Used?</a:t>
            </a:r>
            <a:endParaRPr>
              <a:solidFill>
                <a:schemeClr val="lt1"/>
              </a:solidFill>
            </a:endParaRPr>
          </a:p>
        </p:txBody>
      </p:sp>
      <p:sp>
        <p:nvSpPr>
          <p:cNvPr id="135" name="Google Shape;135;p20"/>
          <p:cNvSpPr txBox="1">
            <a:spLocks noGrp="1"/>
          </p:cNvSpPr>
          <p:nvPr>
            <p:ph type="body" idx="4294967295"/>
          </p:nvPr>
        </p:nvSpPr>
        <p:spPr>
          <a:xfrm>
            <a:off x="164950" y="1508700"/>
            <a:ext cx="28608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Unclear Method</a:t>
            </a:r>
            <a:endParaRPr/>
          </a:p>
        </p:txBody>
      </p:sp>
      <p:sp>
        <p:nvSpPr>
          <p:cNvPr id="136" name="Google Shape;136;p20"/>
          <p:cNvSpPr txBox="1">
            <a:spLocks noGrp="1"/>
          </p:cNvSpPr>
          <p:nvPr>
            <p:ph type="body" idx="4294967295"/>
          </p:nvPr>
        </p:nvSpPr>
        <p:spPr>
          <a:xfrm>
            <a:off x="164925" y="2041426"/>
            <a:ext cx="2860800" cy="286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While we know that the attacker access TeamViewer, it is not clear how. The likelihood is that they somehow accessed the login details of an authorized account. </a:t>
            </a:r>
            <a:endParaRPr sz="1400"/>
          </a:p>
          <a:p>
            <a:pPr marL="0" lvl="0" indent="0" algn="ctr" rtl="0">
              <a:spcBef>
                <a:spcPts val="1600"/>
              </a:spcBef>
              <a:spcAft>
                <a:spcPts val="1600"/>
              </a:spcAft>
              <a:buNone/>
            </a:pPr>
            <a:r>
              <a:rPr lang="en" sz="1400"/>
              <a:t>Passwords are not a secure enough protection for such a highly important system.</a:t>
            </a:r>
            <a:endParaRPr sz="1400"/>
          </a:p>
        </p:txBody>
      </p:sp>
      <p:cxnSp>
        <p:nvCxnSpPr>
          <p:cNvPr id="137" name="Google Shape;137;p20"/>
          <p:cNvCxnSpPr/>
          <p:nvPr/>
        </p:nvCxnSpPr>
        <p:spPr>
          <a:xfrm>
            <a:off x="1417392" y="2013475"/>
            <a:ext cx="355800" cy="0"/>
          </a:xfrm>
          <a:prstGeom prst="straightConnector1">
            <a:avLst/>
          </a:prstGeom>
          <a:noFill/>
          <a:ln w="9525" cap="flat" cmpd="sng">
            <a:solidFill>
              <a:schemeClr val="dk1"/>
            </a:solidFill>
            <a:prstDash val="solid"/>
            <a:round/>
            <a:headEnd type="none" w="sm" len="sm"/>
            <a:tailEnd type="none" w="sm" len="sm"/>
          </a:ln>
        </p:spPr>
      </p:cxnSp>
      <p:cxnSp>
        <p:nvCxnSpPr>
          <p:cNvPr id="138" name="Google Shape;138;p20"/>
          <p:cNvCxnSpPr/>
          <p:nvPr/>
        </p:nvCxnSpPr>
        <p:spPr>
          <a:xfrm>
            <a:off x="4320599" y="2013475"/>
            <a:ext cx="355800" cy="0"/>
          </a:xfrm>
          <a:prstGeom prst="straightConnector1">
            <a:avLst/>
          </a:prstGeom>
          <a:noFill/>
          <a:ln w="9525" cap="flat" cmpd="sng">
            <a:solidFill>
              <a:schemeClr val="dk1"/>
            </a:solidFill>
            <a:prstDash val="solid"/>
            <a:round/>
            <a:headEnd type="none" w="sm" len="sm"/>
            <a:tailEnd type="none" w="sm" len="sm"/>
          </a:ln>
        </p:spPr>
      </p:cxnSp>
      <p:sp>
        <p:nvSpPr>
          <p:cNvPr id="139" name="Google Shape;139;p20"/>
          <p:cNvSpPr txBox="1">
            <a:spLocks noGrp="1"/>
          </p:cNvSpPr>
          <p:nvPr>
            <p:ph type="body" idx="4294967295"/>
          </p:nvPr>
        </p:nvSpPr>
        <p:spPr>
          <a:xfrm>
            <a:off x="5971402" y="1508700"/>
            <a:ext cx="28608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Insecure Systems</a:t>
            </a:r>
            <a:endParaRPr/>
          </a:p>
        </p:txBody>
      </p:sp>
      <p:cxnSp>
        <p:nvCxnSpPr>
          <p:cNvPr id="140" name="Google Shape;140;p20"/>
          <p:cNvCxnSpPr/>
          <p:nvPr/>
        </p:nvCxnSpPr>
        <p:spPr>
          <a:xfrm>
            <a:off x="7245682" y="2013475"/>
            <a:ext cx="355800" cy="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l="4122"/>
          <a:stretch/>
        </p:blipFill>
        <p:spPr>
          <a:xfrm>
            <a:off x="4705150" y="2330050"/>
            <a:ext cx="4127100" cy="2420350"/>
          </a:xfrm>
          <a:prstGeom prst="rect">
            <a:avLst/>
          </a:prstGeom>
          <a:noFill/>
          <a:ln>
            <a:noFill/>
          </a:ln>
        </p:spPr>
      </p:pic>
      <p:sp>
        <p:nvSpPr>
          <p:cNvPr id="146" name="Google Shape;146;p21"/>
          <p:cNvSpPr txBox="1">
            <a:spLocks noGrp="1"/>
          </p:cNvSpPr>
          <p:nvPr>
            <p:ph type="title"/>
          </p:nvPr>
        </p:nvSpPr>
        <p:spPr>
          <a:xfrm>
            <a:off x="311700" y="420375"/>
            <a:ext cx="2808000" cy="43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Outcome</a:t>
            </a:r>
            <a:endParaRPr/>
          </a:p>
        </p:txBody>
      </p:sp>
      <p:sp>
        <p:nvSpPr>
          <p:cNvPr id="147" name="Google Shape;147;p21"/>
          <p:cNvSpPr txBox="1">
            <a:spLocks noGrp="1"/>
          </p:cNvSpPr>
          <p:nvPr>
            <p:ph type="body" idx="1"/>
          </p:nvPr>
        </p:nvSpPr>
        <p:spPr>
          <a:xfrm>
            <a:off x="311700" y="942200"/>
            <a:ext cx="4211700" cy="380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While the remote access was a scary security failure, the system would have been automatically shut off anyway once it detected the chemical anomaly. </a:t>
            </a:r>
            <a:endParaRPr sz="1400"/>
          </a:p>
          <a:p>
            <a:pPr marL="0" lvl="0" indent="0" algn="l" rtl="0">
              <a:spcBef>
                <a:spcPts val="1600"/>
              </a:spcBef>
              <a:spcAft>
                <a:spcPts val="0"/>
              </a:spcAft>
              <a:buNone/>
            </a:pPr>
            <a:r>
              <a:rPr lang="en" sz="1400"/>
              <a:t>However, this problem is bigger than we would hope, with over 50k water treatment plants in the US. Water Infrastructure Act (2018) does not require plants to report compromises unless tainted water actually reaches the public, so we cannot know if this has happened before.</a:t>
            </a:r>
            <a:endParaRPr sz="1400"/>
          </a:p>
          <a:p>
            <a:pPr marL="0" lvl="0" indent="0" algn="l" rtl="0">
              <a:spcBef>
                <a:spcPts val="1600"/>
              </a:spcBef>
              <a:spcAft>
                <a:spcPts val="1600"/>
              </a:spcAft>
              <a:buNone/>
            </a:pPr>
            <a:r>
              <a:rPr lang="en" sz="1400"/>
              <a:t>Dangers such as these need policy and regulations to stop bad actors from ignoring security risks.</a:t>
            </a:r>
            <a:endParaRPr sz="1400"/>
          </a:p>
        </p:txBody>
      </p:sp>
      <p:pic>
        <p:nvPicPr>
          <p:cNvPr id="148" name="Google Shape;148;p21"/>
          <p:cNvPicPr preferRelativeResize="0"/>
          <p:nvPr/>
        </p:nvPicPr>
        <p:blipFill>
          <a:blip r:embed="rId4">
            <a:alphaModFix/>
          </a:blip>
          <a:stretch>
            <a:fillRect/>
          </a:stretch>
        </p:blipFill>
        <p:spPr>
          <a:xfrm>
            <a:off x="4705151" y="342525"/>
            <a:ext cx="2610593" cy="1955425"/>
          </a:xfrm>
          <a:prstGeom prst="rect">
            <a:avLst/>
          </a:prstGeom>
          <a:noFill/>
          <a:ln>
            <a:noFill/>
          </a:ln>
        </p:spPr>
      </p:pic>
      <p:pic>
        <p:nvPicPr>
          <p:cNvPr id="149" name="Google Shape;149;p21"/>
          <p:cNvPicPr preferRelativeResize="0"/>
          <p:nvPr/>
        </p:nvPicPr>
        <p:blipFill rotWithShape="1">
          <a:blip r:embed="rId5">
            <a:alphaModFix/>
          </a:blip>
          <a:srcRect l="47845" t="1974" r="1519" b="42411"/>
          <a:stretch/>
        </p:blipFill>
        <p:spPr>
          <a:xfrm>
            <a:off x="7359875" y="342525"/>
            <a:ext cx="1472375" cy="1955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265500" y="256200"/>
            <a:ext cx="4045200" cy="87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Petrochemical Plant</a:t>
            </a:r>
            <a:endParaRPr/>
          </a:p>
        </p:txBody>
      </p:sp>
      <p:sp>
        <p:nvSpPr>
          <p:cNvPr id="155" name="Google Shape;155;p22"/>
          <p:cNvSpPr txBox="1">
            <a:spLocks noGrp="1"/>
          </p:cNvSpPr>
          <p:nvPr>
            <p:ph type="subTitle" idx="1"/>
          </p:nvPr>
        </p:nvSpPr>
        <p:spPr>
          <a:xfrm>
            <a:off x="265500" y="1163645"/>
            <a:ext cx="40452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Cyber attack on a Saudi oil and gas plant designed to cause an explosion</a:t>
            </a:r>
            <a:endParaRPr/>
          </a:p>
        </p:txBody>
      </p:sp>
      <p:sp>
        <p:nvSpPr>
          <p:cNvPr id="156" name="Google Shape;156;p22"/>
          <p:cNvSpPr txBox="1">
            <a:spLocks noGrp="1"/>
          </p:cNvSpPr>
          <p:nvPr>
            <p:ph type="body" idx="2"/>
          </p:nvPr>
        </p:nvSpPr>
        <p:spPr>
          <a:xfrm>
            <a:off x="4939500" y="724200"/>
            <a:ext cx="39876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t>What happened?</a:t>
            </a:r>
            <a:endParaRPr sz="2100" b="1"/>
          </a:p>
          <a:p>
            <a:pPr marL="0" lvl="0" indent="0" algn="l" rtl="0">
              <a:spcBef>
                <a:spcPts val="0"/>
              </a:spcBef>
              <a:spcAft>
                <a:spcPts val="0"/>
              </a:spcAft>
              <a:buNone/>
            </a:pPr>
            <a:r>
              <a:rPr lang="en" sz="2100" b="1"/>
              <a:t>Technologies Involved</a:t>
            </a:r>
            <a:endParaRPr sz="2100" b="1"/>
          </a:p>
          <a:p>
            <a:pPr marL="0" lvl="0" indent="0" algn="l" rtl="0">
              <a:spcBef>
                <a:spcPts val="0"/>
              </a:spcBef>
              <a:spcAft>
                <a:spcPts val="0"/>
              </a:spcAft>
              <a:buNone/>
            </a:pPr>
            <a:r>
              <a:rPr lang="en" sz="2100" b="1"/>
              <a:t>Outcome and Concerns</a:t>
            </a:r>
            <a:endParaRPr sz="2100" b="1"/>
          </a:p>
        </p:txBody>
      </p:sp>
      <p:pic>
        <p:nvPicPr>
          <p:cNvPr id="157" name="Google Shape;157;p22"/>
          <p:cNvPicPr preferRelativeResize="0"/>
          <p:nvPr/>
        </p:nvPicPr>
        <p:blipFill>
          <a:blip r:embed="rId3">
            <a:alphaModFix/>
          </a:blip>
          <a:stretch>
            <a:fillRect/>
          </a:stretch>
        </p:blipFill>
        <p:spPr>
          <a:xfrm>
            <a:off x="155875" y="2211850"/>
            <a:ext cx="4267926" cy="2786051"/>
          </a:xfrm>
          <a:prstGeom prst="rect">
            <a:avLst/>
          </a:prstGeom>
          <a:noFill/>
          <a:ln>
            <a:noFill/>
          </a:ln>
        </p:spPr>
      </p:pic>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TotalTime>
  <Words>1987</Words>
  <Application>Microsoft Office PowerPoint</Application>
  <PresentationFormat>On-screen Show (16:9)</PresentationFormat>
  <Paragraphs>194</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Open Sans</vt:lpstr>
      <vt:lpstr>Montserrat</vt:lpstr>
      <vt:lpstr>Economica</vt:lpstr>
      <vt:lpstr>Times New Roman</vt:lpstr>
      <vt:lpstr>Luxe</vt:lpstr>
      <vt:lpstr>Killware</vt:lpstr>
      <vt:lpstr>Contents</vt:lpstr>
      <vt:lpstr>Introduction</vt:lpstr>
      <vt:lpstr>Potential Risks of Killware</vt:lpstr>
      <vt:lpstr>Oldsmar Water Facility</vt:lpstr>
      <vt:lpstr>What Happened?</vt:lpstr>
      <vt:lpstr>What Technology Was Used?</vt:lpstr>
      <vt:lpstr>Outcome</vt:lpstr>
      <vt:lpstr>Petrochemical Plant</vt:lpstr>
      <vt:lpstr>What Happened?</vt:lpstr>
      <vt:lpstr>Technologies Involved</vt:lpstr>
      <vt:lpstr>Outcome and Concerns</vt:lpstr>
      <vt:lpstr>It is a malice software</vt:lpstr>
      <vt:lpstr>Killware Sophistication</vt:lpstr>
      <vt:lpstr>What Happened in Our Cases</vt:lpstr>
      <vt:lpstr>Future Technologies</vt:lpstr>
      <vt:lpstr>Future Impacts</vt:lpstr>
      <vt:lpstr>Conclusions</vt:lpstr>
      <vt:lpstr>Questions? </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Responsibilities</dc:title>
  <cp:lastModifiedBy>Noah Laraway</cp:lastModifiedBy>
  <cp:revision>6</cp:revision>
  <dcterms:modified xsi:type="dcterms:W3CDTF">2022-03-12T17:22:07Z</dcterms:modified>
</cp:coreProperties>
</file>